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1560" y="2032205"/>
            <a:ext cx="5182870" cy="1127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8522" y="1040297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083" y="1960205"/>
            <a:ext cx="2618104" cy="582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74355" y="7227828"/>
            <a:ext cx="17970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"/>
            <a:ext cx="10692130" cy="7560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355600" algn="r">
              <a:lnSpc>
                <a:spcPct val="100000"/>
              </a:lnSpc>
              <a:spcBef>
                <a:spcPts val="580"/>
              </a:spcBef>
            </a:pPr>
            <a:r>
              <a:rPr sz="900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8522" y="1040297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60" dirty="0"/>
              <a:t>ИПОТЕЧНОЕ  </a:t>
            </a:r>
            <a:r>
              <a:rPr spc="75" dirty="0"/>
              <a:t>КРЕДИТОВАНИЕ</a:t>
            </a:r>
            <a:r>
              <a:rPr spc="60" dirty="0"/>
              <a:t> </a:t>
            </a:r>
            <a:r>
              <a:rPr spc="40" dirty="0"/>
              <a:t>ВТБ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3300" y="3492705"/>
            <a:ext cx="523684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5" dirty="0">
                <a:solidFill>
                  <a:srgbClr val="00AEEF"/>
                </a:solidFill>
                <a:latin typeface="Arial"/>
                <a:cs typeface="Arial"/>
              </a:rPr>
              <a:t>Общая </a:t>
            </a:r>
            <a:r>
              <a:rPr sz="2400" b="1" spc="-5" dirty="0">
                <a:solidFill>
                  <a:srgbClr val="00AEEF"/>
                </a:solidFill>
                <a:latin typeface="Arial"/>
                <a:cs typeface="Arial"/>
              </a:rPr>
              <a:t>презентация </a:t>
            </a:r>
            <a:r>
              <a:rPr sz="2400" b="1" dirty="0">
                <a:solidFill>
                  <a:srgbClr val="00AEEF"/>
                </a:solidFill>
                <a:latin typeface="Arial"/>
                <a:cs typeface="Arial"/>
              </a:rPr>
              <a:t>о</a:t>
            </a:r>
            <a:r>
              <a:rPr sz="2400" b="1" spc="-7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EEF"/>
                </a:solidFill>
                <a:latin typeface="Arial"/>
                <a:cs typeface="Arial"/>
              </a:rPr>
              <a:t>программах  Банка для</a:t>
            </a:r>
            <a:r>
              <a:rPr sz="2400" b="1" spc="-4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EEF"/>
                </a:solidFill>
                <a:latin typeface="Arial"/>
                <a:cs typeface="Arial"/>
              </a:rPr>
              <a:t>партнеров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40884" y="698930"/>
            <a:ext cx="431165" cy="80010"/>
          </a:xfrm>
          <a:custGeom>
            <a:avLst/>
            <a:gdLst/>
            <a:ahLst/>
            <a:cxnLst/>
            <a:rect l="l" t="t" r="r" b="b"/>
            <a:pathLst>
              <a:path w="431165" h="80009">
                <a:moveTo>
                  <a:pt x="430580" y="0"/>
                </a:moveTo>
                <a:lnTo>
                  <a:pt x="28968" y="0"/>
                </a:lnTo>
                <a:lnTo>
                  <a:pt x="0" y="79603"/>
                </a:lnTo>
                <a:lnTo>
                  <a:pt x="401599" y="79603"/>
                </a:lnTo>
                <a:lnTo>
                  <a:pt x="43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7405" y="818344"/>
            <a:ext cx="431165" cy="80010"/>
          </a:xfrm>
          <a:custGeom>
            <a:avLst/>
            <a:gdLst/>
            <a:ahLst/>
            <a:cxnLst/>
            <a:rect l="l" t="t" r="r" b="b"/>
            <a:pathLst>
              <a:path w="431165" h="80009">
                <a:moveTo>
                  <a:pt x="430580" y="0"/>
                </a:moveTo>
                <a:lnTo>
                  <a:pt x="28968" y="0"/>
                </a:lnTo>
                <a:lnTo>
                  <a:pt x="0" y="79616"/>
                </a:lnTo>
                <a:lnTo>
                  <a:pt x="401612" y="79616"/>
                </a:lnTo>
                <a:lnTo>
                  <a:pt x="43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4005" y="937760"/>
            <a:ext cx="431165" cy="80010"/>
          </a:xfrm>
          <a:custGeom>
            <a:avLst/>
            <a:gdLst/>
            <a:ahLst/>
            <a:cxnLst/>
            <a:rect l="l" t="t" r="r" b="b"/>
            <a:pathLst>
              <a:path w="431165" h="80009">
                <a:moveTo>
                  <a:pt x="430580" y="0"/>
                </a:moveTo>
                <a:lnTo>
                  <a:pt x="28968" y="0"/>
                </a:lnTo>
                <a:lnTo>
                  <a:pt x="0" y="79603"/>
                </a:lnTo>
                <a:lnTo>
                  <a:pt x="401599" y="79603"/>
                </a:lnTo>
                <a:lnTo>
                  <a:pt x="43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51448" y="818347"/>
            <a:ext cx="1088390" cy="478155"/>
          </a:xfrm>
          <a:custGeom>
            <a:avLst/>
            <a:gdLst/>
            <a:ahLst/>
            <a:cxnLst/>
            <a:rect l="l" t="t" r="r" b="b"/>
            <a:pathLst>
              <a:path w="1088390" h="478155">
                <a:moveTo>
                  <a:pt x="1063586" y="0"/>
                </a:moveTo>
                <a:lnTo>
                  <a:pt x="752856" y="0"/>
                </a:lnTo>
                <a:lnTo>
                  <a:pt x="752856" y="477659"/>
                </a:lnTo>
                <a:lnTo>
                  <a:pt x="907389" y="477659"/>
                </a:lnTo>
                <a:lnTo>
                  <a:pt x="949551" y="476431"/>
                </a:lnTo>
                <a:lnTo>
                  <a:pt x="1009077" y="464056"/>
                </a:lnTo>
                <a:lnTo>
                  <a:pt x="1051767" y="434139"/>
                </a:lnTo>
                <a:lnTo>
                  <a:pt x="1074668" y="397497"/>
                </a:lnTo>
                <a:lnTo>
                  <a:pt x="847890" y="397497"/>
                </a:lnTo>
                <a:lnTo>
                  <a:pt x="847890" y="264452"/>
                </a:lnTo>
                <a:lnTo>
                  <a:pt x="1073925" y="264452"/>
                </a:lnTo>
                <a:lnTo>
                  <a:pt x="1071330" y="257525"/>
                </a:lnTo>
                <a:lnTo>
                  <a:pt x="1041273" y="219824"/>
                </a:lnTo>
                <a:lnTo>
                  <a:pt x="997885" y="195753"/>
                </a:lnTo>
                <a:lnTo>
                  <a:pt x="924750" y="185940"/>
                </a:lnTo>
                <a:lnTo>
                  <a:pt x="847890" y="185940"/>
                </a:lnTo>
                <a:lnTo>
                  <a:pt x="847890" y="80162"/>
                </a:lnTo>
                <a:lnTo>
                  <a:pt x="1036307" y="80162"/>
                </a:lnTo>
                <a:lnTo>
                  <a:pt x="1063586" y="0"/>
                </a:lnTo>
                <a:close/>
              </a:path>
              <a:path w="1088390" h="478155">
                <a:moveTo>
                  <a:pt x="1073925" y="264452"/>
                </a:moveTo>
                <a:lnTo>
                  <a:pt x="918959" y="264452"/>
                </a:lnTo>
                <a:lnTo>
                  <a:pt x="934080" y="265213"/>
                </a:lnTo>
                <a:lnTo>
                  <a:pt x="946334" y="267446"/>
                </a:lnTo>
                <a:lnTo>
                  <a:pt x="983003" y="298640"/>
                </a:lnTo>
                <a:lnTo>
                  <a:pt x="989203" y="330555"/>
                </a:lnTo>
                <a:lnTo>
                  <a:pt x="987820" y="347069"/>
                </a:lnTo>
                <a:lnTo>
                  <a:pt x="965460" y="385640"/>
                </a:lnTo>
                <a:lnTo>
                  <a:pt x="919784" y="397497"/>
                </a:lnTo>
                <a:lnTo>
                  <a:pt x="1074668" y="397497"/>
                </a:lnTo>
                <a:lnTo>
                  <a:pt x="1083198" y="376137"/>
                </a:lnTo>
                <a:lnTo>
                  <a:pt x="1088377" y="333032"/>
                </a:lnTo>
                <a:lnTo>
                  <a:pt x="1083456" y="289895"/>
                </a:lnTo>
                <a:lnTo>
                  <a:pt x="1073925" y="264452"/>
                </a:lnTo>
                <a:close/>
              </a:path>
              <a:path w="1088390" h="478155">
                <a:moveTo>
                  <a:pt x="573519" y="80162"/>
                </a:moveTo>
                <a:lnTo>
                  <a:pt x="477659" y="80162"/>
                </a:lnTo>
                <a:lnTo>
                  <a:pt x="477659" y="477659"/>
                </a:lnTo>
                <a:lnTo>
                  <a:pt x="573519" y="477659"/>
                </a:lnTo>
                <a:lnTo>
                  <a:pt x="573519" y="80162"/>
                </a:lnTo>
                <a:close/>
              </a:path>
              <a:path w="1088390" h="478155">
                <a:moveTo>
                  <a:pt x="723099" y="0"/>
                </a:moveTo>
                <a:lnTo>
                  <a:pt x="339661" y="0"/>
                </a:lnTo>
                <a:lnTo>
                  <a:pt x="339661" y="80162"/>
                </a:lnTo>
                <a:lnTo>
                  <a:pt x="695833" y="80162"/>
                </a:lnTo>
                <a:lnTo>
                  <a:pt x="723099" y="0"/>
                </a:lnTo>
                <a:close/>
              </a:path>
              <a:path w="1088390" h="478155">
                <a:moveTo>
                  <a:pt x="152895" y="0"/>
                </a:moveTo>
                <a:lnTo>
                  <a:pt x="0" y="0"/>
                </a:lnTo>
                <a:lnTo>
                  <a:pt x="0" y="477659"/>
                </a:lnTo>
                <a:lnTo>
                  <a:pt x="172720" y="477659"/>
                </a:lnTo>
                <a:lnTo>
                  <a:pt x="195421" y="477324"/>
                </a:lnTo>
                <a:lnTo>
                  <a:pt x="242138" y="471042"/>
                </a:lnTo>
                <a:lnTo>
                  <a:pt x="280527" y="454065"/>
                </a:lnTo>
                <a:lnTo>
                  <a:pt x="309387" y="426316"/>
                </a:lnTo>
                <a:lnTo>
                  <a:pt x="322656" y="399148"/>
                </a:lnTo>
                <a:lnTo>
                  <a:pt x="95872" y="399148"/>
                </a:lnTo>
                <a:lnTo>
                  <a:pt x="95872" y="273532"/>
                </a:lnTo>
                <a:lnTo>
                  <a:pt x="314087" y="273532"/>
                </a:lnTo>
                <a:lnTo>
                  <a:pt x="311555" y="269168"/>
                </a:lnTo>
                <a:lnTo>
                  <a:pt x="274472" y="237280"/>
                </a:lnTo>
                <a:lnTo>
                  <a:pt x="248754" y="224777"/>
                </a:lnTo>
                <a:lnTo>
                  <a:pt x="248754" y="223126"/>
                </a:lnTo>
                <a:lnTo>
                  <a:pt x="285940" y="197510"/>
                </a:lnTo>
                <a:lnTo>
                  <a:pt x="291480" y="190893"/>
                </a:lnTo>
                <a:lnTo>
                  <a:pt x="95034" y="190893"/>
                </a:lnTo>
                <a:lnTo>
                  <a:pt x="95034" y="78511"/>
                </a:lnTo>
                <a:lnTo>
                  <a:pt x="309811" y="78511"/>
                </a:lnTo>
                <a:lnTo>
                  <a:pt x="291409" y="46174"/>
                </a:lnTo>
                <a:lnTo>
                  <a:pt x="224790" y="6603"/>
                </a:lnTo>
                <a:lnTo>
                  <a:pt x="174699" y="335"/>
                </a:lnTo>
                <a:lnTo>
                  <a:pt x="152895" y="0"/>
                </a:lnTo>
                <a:close/>
              </a:path>
              <a:path w="1088390" h="478155">
                <a:moveTo>
                  <a:pt x="314087" y="273532"/>
                </a:moveTo>
                <a:lnTo>
                  <a:pt x="158673" y="273532"/>
                </a:lnTo>
                <a:lnTo>
                  <a:pt x="178801" y="274450"/>
                </a:lnTo>
                <a:lnTo>
                  <a:pt x="195135" y="277771"/>
                </a:lnTo>
                <a:lnTo>
                  <a:pt x="225248" y="303801"/>
                </a:lnTo>
                <a:lnTo>
                  <a:pt x="232219" y="336346"/>
                </a:lnTo>
                <a:lnTo>
                  <a:pt x="231110" y="350938"/>
                </a:lnTo>
                <a:lnTo>
                  <a:pt x="213220" y="385102"/>
                </a:lnTo>
                <a:lnTo>
                  <a:pt x="176490" y="398696"/>
                </a:lnTo>
                <a:lnTo>
                  <a:pt x="161975" y="399148"/>
                </a:lnTo>
                <a:lnTo>
                  <a:pt x="322656" y="399148"/>
                </a:lnTo>
                <a:lnTo>
                  <a:pt x="327556" y="389114"/>
                </a:lnTo>
                <a:lnTo>
                  <a:pt x="333870" y="343776"/>
                </a:lnTo>
                <a:lnTo>
                  <a:pt x="331494" y="315706"/>
                </a:lnTo>
                <a:lnTo>
                  <a:pt x="324159" y="290888"/>
                </a:lnTo>
                <a:lnTo>
                  <a:pt x="314087" y="273532"/>
                </a:lnTo>
                <a:close/>
              </a:path>
              <a:path w="1088390" h="478155">
                <a:moveTo>
                  <a:pt x="309811" y="78511"/>
                </a:moveTo>
                <a:lnTo>
                  <a:pt x="145453" y="78511"/>
                </a:lnTo>
                <a:lnTo>
                  <a:pt x="157522" y="78679"/>
                </a:lnTo>
                <a:lnTo>
                  <a:pt x="167038" y="79233"/>
                </a:lnTo>
                <a:lnTo>
                  <a:pt x="208051" y="98653"/>
                </a:lnTo>
                <a:lnTo>
                  <a:pt x="218173" y="134696"/>
                </a:lnTo>
                <a:lnTo>
                  <a:pt x="215629" y="153669"/>
                </a:lnTo>
                <a:lnTo>
                  <a:pt x="181813" y="188417"/>
                </a:lnTo>
                <a:lnTo>
                  <a:pt x="95034" y="190893"/>
                </a:lnTo>
                <a:lnTo>
                  <a:pt x="291480" y="190893"/>
                </a:lnTo>
                <a:lnTo>
                  <a:pt x="298732" y="182232"/>
                </a:lnTo>
                <a:lnTo>
                  <a:pt x="308349" y="163934"/>
                </a:lnTo>
                <a:lnTo>
                  <a:pt x="314404" y="143003"/>
                </a:lnTo>
                <a:lnTo>
                  <a:pt x="316509" y="119824"/>
                </a:lnTo>
                <a:lnTo>
                  <a:pt x="309963" y="78777"/>
                </a:lnTo>
                <a:lnTo>
                  <a:pt x="309811" y="78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/>
          <p:nvPr/>
        </p:nvSpPr>
        <p:spPr>
          <a:xfrm>
            <a:off x="3060700" y="6981825"/>
            <a:ext cx="54146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500" spc="75" dirty="0" smtClean="0">
                <a:solidFill>
                  <a:srgbClr val="FFFFFF"/>
                </a:solidFill>
                <a:latin typeface="Arial"/>
                <a:cs typeface="Arial"/>
              </a:rPr>
              <a:t>Ноябрь 2018 г.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817" y="239658"/>
            <a:ext cx="351472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ИПОТЕКА  РЕФИНАНСИ</a:t>
            </a: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О</a:t>
            </a:r>
            <a:r>
              <a:rPr sz="2400" b="1" spc="-125" dirty="0">
                <a:solidFill>
                  <a:srgbClr val="00377B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АНИЕ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060" y="3827532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817" y="3288849"/>
            <a:ext cx="268859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Максимальная </a:t>
            </a:r>
            <a:r>
              <a:rPr sz="1400" b="1" spc="-10" dirty="0">
                <a:solidFill>
                  <a:srgbClr val="00377B"/>
                </a:solidFill>
                <a:latin typeface="Arial"/>
                <a:cs typeface="Arial"/>
              </a:rPr>
              <a:t>сумма</a:t>
            </a:r>
            <a:r>
              <a:rPr sz="1400" b="1" spc="-5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77B"/>
                </a:solidFill>
                <a:latin typeface="Arial"/>
                <a:cs typeface="Arial"/>
              </a:rPr>
              <a:t>кредита  </a:t>
            </a:r>
            <a:r>
              <a:rPr sz="1400" b="1" spc="-20" dirty="0">
                <a:solidFill>
                  <a:srgbClr val="00377B"/>
                </a:solidFill>
                <a:latin typeface="Arial"/>
                <a:cs typeface="Arial"/>
              </a:rPr>
              <a:t>от </a:t>
            </a:r>
            <a:r>
              <a:rPr sz="1400" b="1" spc="-10" dirty="0">
                <a:solidFill>
                  <a:srgbClr val="00377B"/>
                </a:solidFill>
                <a:latin typeface="Arial"/>
                <a:cs typeface="Arial"/>
              </a:rPr>
              <a:t>стоимости</a:t>
            </a:r>
            <a:r>
              <a:rPr sz="1400" b="1" spc="-3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объекта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7198" y="3613755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3955" y="3288847"/>
            <a:ext cx="27590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Дополнительные</a:t>
            </a:r>
            <a:r>
              <a:rPr sz="1400" b="1" spc="-4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особенности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77225" y="7227828"/>
            <a:ext cx="1765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spc="-5" dirty="0">
                <a:solidFill>
                  <a:srgbClr val="58595B"/>
                </a:solidFill>
                <a:latin typeface="Arial"/>
                <a:cs typeface="Arial"/>
              </a:rPr>
              <a:t>10</a:t>
            </a:fld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520" y="2085657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45"/>
              </a:spcBef>
            </a:pP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8,8%*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901" y="1782514"/>
            <a:ext cx="78117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3925" algn="l"/>
                <a:tab pos="6459855" algn="l"/>
              </a:tabLst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	Срок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	</a:t>
            </a:r>
            <a:r>
              <a:rPr sz="1400" b="1" spc="-10" dirty="0">
                <a:solidFill>
                  <a:srgbClr val="00AEEF"/>
                </a:solidFill>
                <a:latin typeface="Arial"/>
                <a:cs typeface="Arial"/>
              </a:rPr>
              <a:t>Сумма</a:t>
            </a:r>
            <a:r>
              <a:rPr sz="1400" b="1" spc="-9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520" y="2085657"/>
            <a:ext cx="9530080" cy="503343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2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5"/>
              </a:spcBef>
              <a:tabLst>
                <a:tab pos="6388735" algn="l"/>
              </a:tabLst>
            </a:pPr>
            <a:r>
              <a:rPr lang="ru-RU" sz="2400" b="1" dirty="0" smtClean="0">
                <a:solidFill>
                  <a:srgbClr val="00377B"/>
                </a:solidFill>
                <a:latin typeface="Arial"/>
                <a:cs typeface="Arial"/>
              </a:rPr>
              <a:t>от 9,2%*                           </a:t>
            </a:r>
            <a:r>
              <a:rPr sz="2400" b="1" dirty="0" err="1" smtClean="0">
                <a:solidFill>
                  <a:srgbClr val="00377B"/>
                </a:solidFill>
                <a:latin typeface="Arial"/>
                <a:cs typeface="Arial"/>
              </a:rPr>
              <a:t>до</a:t>
            </a:r>
            <a:r>
              <a:rPr sz="2400" b="1" dirty="0" smtClean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30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лет	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до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30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млн</a:t>
            </a:r>
            <a:r>
              <a:rPr sz="2400" b="1" spc="-6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руб.**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902" y="4090183"/>
            <a:ext cx="27692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стандартным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программам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85%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901" y="4455943"/>
            <a:ext cx="300672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В рамках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продуктового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предложения</a:t>
            </a:r>
            <a:endParaRPr sz="1200">
              <a:latin typeface="Arial"/>
              <a:cs typeface="Arial"/>
            </a:endParaRPr>
          </a:p>
          <a:p>
            <a:pPr marL="84455" marR="5080">
              <a:lnSpc>
                <a:spcPct val="100000"/>
              </a:lnSpc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«Победа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над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формальностями»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2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,  но не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более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остатка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задолженности</a:t>
            </a:r>
            <a:endParaRPr sz="1200">
              <a:latin typeface="Arial"/>
              <a:cs typeface="Arial"/>
            </a:endParaRPr>
          </a:p>
          <a:p>
            <a:pPr marL="84455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по основному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долгу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901" y="5370343"/>
            <a:ext cx="211010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Для з/п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клиентов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Банка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90%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3955" y="3876407"/>
            <a:ext cx="305562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Рефинансирование собственных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кредитов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рублях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возможно: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3955" y="4425046"/>
            <a:ext cx="32486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при </a:t>
            </a:r>
            <a:r>
              <a:rPr lang="ru-RU" sz="1200" spc="-5" dirty="0">
                <a:solidFill>
                  <a:srgbClr val="231F20"/>
                </a:solidFill>
                <a:latin typeface="Arial"/>
                <a:cs typeface="Arial"/>
              </a:rPr>
              <a:t>условии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увеличения </a:t>
            </a:r>
            <a:r>
              <a:rPr lang="ru-RU" sz="1200" spc="-5" dirty="0">
                <a:solidFill>
                  <a:srgbClr val="231F20"/>
                </a:solidFill>
                <a:latin typeface="Arial"/>
                <a:cs typeface="Arial"/>
              </a:rPr>
              <a:t>суммы</a:t>
            </a:r>
            <a:r>
              <a:rPr lang="ru-RU"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кредита</a:t>
            </a:r>
            <a:endParaRPr lang="ru-RU" sz="1200" dirty="0">
              <a:latin typeface="Arial"/>
              <a:cs typeface="Arial"/>
            </a:endParaRPr>
          </a:p>
          <a:p>
            <a:pPr marL="84455">
              <a:lnSpc>
                <a:spcPct val="100000"/>
              </a:lnSpc>
            </a:pPr>
            <a:r>
              <a:rPr lang="ru-RU" sz="1200" b="1" dirty="0">
                <a:solidFill>
                  <a:srgbClr val="231F20"/>
                </a:solidFill>
                <a:latin typeface="Arial"/>
                <a:cs typeface="Arial"/>
              </a:rPr>
              <a:t>не менее </a:t>
            </a:r>
            <a:r>
              <a:rPr lang="ru-RU" sz="1200" b="1" spc="-10" dirty="0">
                <a:solidFill>
                  <a:srgbClr val="231F20"/>
                </a:solidFill>
                <a:latin typeface="Arial"/>
                <a:cs typeface="Arial"/>
              </a:rPr>
              <a:t>чем </a:t>
            </a:r>
            <a:r>
              <a:rPr lang="ru-RU" sz="1200" b="1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lang="ru-RU" sz="1200" b="1" spc="-5" dirty="0">
                <a:solidFill>
                  <a:srgbClr val="231F20"/>
                </a:solidFill>
                <a:latin typeface="Arial"/>
                <a:cs typeface="Arial"/>
              </a:rPr>
              <a:t>500 000 руб.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817" y="6987805"/>
            <a:ext cx="672845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*   </a:t>
            </a:r>
            <a:r>
              <a:rPr sz="750" spc="15" dirty="0">
                <a:latin typeface="Arial"/>
                <a:cs typeface="Arial"/>
              </a:rPr>
              <a:t>Процентная ставка указана для зарплатных клиентов сегмента </a:t>
            </a:r>
            <a:r>
              <a:rPr sz="750" spc="10" dirty="0">
                <a:latin typeface="Arial"/>
                <a:cs typeface="Arial"/>
              </a:rPr>
              <a:t>«</a:t>
            </a:r>
            <a:r>
              <a:rPr sz="750" spc="10" dirty="0" err="1">
                <a:latin typeface="Arial"/>
                <a:cs typeface="Arial"/>
              </a:rPr>
              <a:t>Люди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5" dirty="0" err="1" smtClean="0">
                <a:latin typeface="Arial"/>
                <a:cs typeface="Arial"/>
              </a:rPr>
              <a:t>дела</a:t>
            </a:r>
            <a:r>
              <a:rPr sz="750" spc="5" dirty="0" smtClean="0">
                <a:latin typeface="Arial"/>
                <a:cs typeface="Arial"/>
              </a:rPr>
              <a:t>» </a:t>
            </a:r>
            <a:r>
              <a:rPr sz="750" spc="10" dirty="0" err="1" smtClean="0">
                <a:latin typeface="Arial"/>
                <a:cs typeface="Arial"/>
              </a:rPr>
              <a:t>при</a:t>
            </a:r>
            <a:r>
              <a:rPr sz="750" spc="10" dirty="0" smtClean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оформлении комплексного</a:t>
            </a:r>
            <a:r>
              <a:rPr sz="750" spc="-11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страхования.</a:t>
            </a:r>
            <a:endParaRPr sz="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** </a:t>
            </a:r>
            <a:r>
              <a:rPr sz="750" spc="15" dirty="0">
                <a:latin typeface="Arial"/>
                <a:cs typeface="Arial"/>
              </a:rPr>
              <a:t>Для </a:t>
            </a:r>
            <a:r>
              <a:rPr sz="750" spc="-30" dirty="0">
                <a:latin typeface="Arial"/>
                <a:cs typeface="Arial"/>
              </a:rPr>
              <a:t>г. </a:t>
            </a:r>
            <a:r>
              <a:rPr sz="750" spc="10" dirty="0">
                <a:latin typeface="Arial"/>
                <a:cs typeface="Arial"/>
              </a:rPr>
              <a:t>Москвы, </a:t>
            </a:r>
            <a:r>
              <a:rPr sz="750" spc="15" dirty="0">
                <a:latin typeface="Arial"/>
                <a:cs typeface="Arial"/>
              </a:rPr>
              <a:t>Московской </a:t>
            </a:r>
            <a:r>
              <a:rPr sz="750" spc="10" dirty="0">
                <a:latin typeface="Arial"/>
                <a:cs typeface="Arial"/>
              </a:rPr>
              <a:t>области, </a:t>
            </a:r>
            <a:r>
              <a:rPr sz="750" spc="-30" dirty="0">
                <a:latin typeface="Arial"/>
                <a:cs typeface="Arial"/>
              </a:rPr>
              <a:t>г. </a:t>
            </a:r>
            <a:r>
              <a:rPr sz="750" spc="5" dirty="0">
                <a:latin typeface="Arial"/>
                <a:cs typeface="Arial"/>
              </a:rPr>
              <a:t>Санкт-Петербург, </a:t>
            </a:r>
            <a:r>
              <a:rPr sz="750" spc="15" dirty="0">
                <a:latin typeface="Arial"/>
                <a:cs typeface="Arial"/>
              </a:rPr>
              <a:t>Ленинградской</a:t>
            </a:r>
            <a:r>
              <a:rPr sz="750" spc="11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области.</a:t>
            </a:r>
            <a:endParaRPr sz="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522" y="674886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817" y="240005"/>
            <a:ext cx="326072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НЕЦЕЛЕВОЙ</a:t>
            </a:r>
            <a:r>
              <a:rPr sz="2400" b="1" spc="-7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КРЕДИТ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9060" y="3713737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817" y="3388829"/>
            <a:ext cx="1766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377B"/>
                </a:solidFill>
                <a:latin typeface="Arial"/>
                <a:cs typeface="Arial"/>
              </a:rPr>
              <a:t>Цели</a:t>
            </a:r>
            <a:r>
              <a:rPr sz="1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кредитования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47198" y="3713737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33955" y="3388829"/>
            <a:ext cx="27590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Дополнительные</a:t>
            </a:r>
            <a:r>
              <a:rPr sz="1400" b="1" spc="-4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особенности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520" y="1971852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45"/>
              </a:spcBef>
            </a:pP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8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11,3%*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901" y="1668719"/>
            <a:ext cx="91357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1235" algn="l"/>
                <a:tab pos="6459855" algn="l"/>
              </a:tabLst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	Срок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	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Максимальная </a:t>
            </a:r>
            <a:r>
              <a:rPr sz="1400" b="1" spc="-10" dirty="0">
                <a:solidFill>
                  <a:srgbClr val="00AEEF"/>
                </a:solidFill>
                <a:latin typeface="Arial"/>
                <a:cs typeface="Arial"/>
              </a:rPr>
              <a:t>сумма</a:t>
            </a:r>
            <a:r>
              <a:rPr sz="1400" b="1" spc="-5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520" y="1971852"/>
            <a:ext cx="9530080" cy="503343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2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5"/>
              </a:spcBef>
              <a:tabLst>
                <a:tab pos="6448425" algn="l"/>
              </a:tabLst>
            </a:pPr>
            <a:r>
              <a:rPr lang="ru-RU" sz="2400" b="1" dirty="0" smtClean="0">
                <a:solidFill>
                  <a:srgbClr val="00377B"/>
                </a:solidFill>
                <a:latin typeface="Arial"/>
                <a:cs typeface="Arial"/>
              </a:rPr>
              <a:t>От 11,7%*                         </a:t>
            </a:r>
            <a:r>
              <a:rPr sz="2400" b="1" dirty="0" err="1" smtClean="0">
                <a:solidFill>
                  <a:srgbClr val="00377B"/>
                </a:solidFill>
                <a:latin typeface="Arial"/>
                <a:cs typeface="Arial"/>
              </a:rPr>
              <a:t>до</a:t>
            </a:r>
            <a:r>
              <a:rPr sz="2400" b="1" dirty="0" smtClean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20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лет	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до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15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млн</a:t>
            </a:r>
            <a:r>
              <a:rPr sz="2400" b="1" spc="-6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руб.**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902" y="3976387"/>
            <a:ext cx="339471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Приобретение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земельного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участка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Оплата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обучения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или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лечения</a:t>
            </a:r>
            <a:endParaRPr sz="1200">
              <a:latin typeface="Arial"/>
              <a:cs typeface="Arial"/>
            </a:endParaRPr>
          </a:p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Ремонт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благоустройство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уже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приобретенной 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квартиры/загородного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дома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Прочие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цели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4498" y="3976387"/>
            <a:ext cx="350964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Обеспечение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квартира</a:t>
            </a:r>
            <a:endParaRPr sz="1200">
              <a:latin typeface="Arial"/>
              <a:cs typeface="Arial"/>
            </a:endParaRPr>
          </a:p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Сумма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кредита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до 50%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оценочной стоимости  закладываемой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квартиры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817" y="6987805"/>
            <a:ext cx="504825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*  </a:t>
            </a:r>
            <a:r>
              <a:rPr sz="750" spc="15" dirty="0">
                <a:latin typeface="Arial"/>
                <a:cs typeface="Arial"/>
              </a:rPr>
              <a:t>Процентная ставка указана для зарплатных клиентов </a:t>
            </a:r>
            <a:r>
              <a:rPr sz="750" spc="10" dirty="0">
                <a:latin typeface="Arial"/>
                <a:cs typeface="Arial"/>
              </a:rPr>
              <a:t>при </a:t>
            </a:r>
            <a:r>
              <a:rPr sz="750" spc="15" dirty="0">
                <a:latin typeface="Arial"/>
                <a:cs typeface="Arial"/>
              </a:rPr>
              <a:t>оформлении комплексного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страхования.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** </a:t>
            </a:r>
            <a:r>
              <a:rPr sz="750" spc="15" dirty="0">
                <a:latin typeface="Arial"/>
                <a:cs typeface="Arial"/>
              </a:rPr>
              <a:t>Для </a:t>
            </a:r>
            <a:r>
              <a:rPr sz="750" spc="-30" dirty="0">
                <a:latin typeface="Arial"/>
                <a:cs typeface="Arial"/>
              </a:rPr>
              <a:t>г. </a:t>
            </a:r>
            <a:r>
              <a:rPr sz="750" spc="10" dirty="0">
                <a:latin typeface="Arial"/>
                <a:cs typeface="Arial"/>
              </a:rPr>
              <a:t>Москвы, </a:t>
            </a:r>
            <a:r>
              <a:rPr sz="750" spc="15" dirty="0">
                <a:latin typeface="Arial"/>
                <a:cs typeface="Arial"/>
              </a:rPr>
              <a:t>Московской </a:t>
            </a:r>
            <a:r>
              <a:rPr sz="750" spc="10" dirty="0">
                <a:latin typeface="Arial"/>
                <a:cs typeface="Arial"/>
              </a:rPr>
              <a:t>области, </a:t>
            </a:r>
            <a:r>
              <a:rPr sz="750" spc="-30" dirty="0">
                <a:latin typeface="Arial"/>
                <a:cs typeface="Arial"/>
              </a:rPr>
              <a:t>г. </a:t>
            </a:r>
            <a:r>
              <a:rPr sz="750" spc="15" dirty="0">
                <a:latin typeface="Arial"/>
                <a:cs typeface="Arial"/>
              </a:rPr>
              <a:t>Зеленоград </a:t>
            </a:r>
            <a:r>
              <a:rPr sz="750" spc="-25" dirty="0">
                <a:latin typeface="Arial"/>
                <a:cs typeface="Arial"/>
              </a:rPr>
              <a:t>(г. </a:t>
            </a:r>
            <a:r>
              <a:rPr sz="750" spc="5" dirty="0">
                <a:latin typeface="Arial"/>
                <a:cs typeface="Arial"/>
              </a:rPr>
              <a:t>Москва), </a:t>
            </a:r>
            <a:r>
              <a:rPr sz="750" spc="-30" dirty="0">
                <a:latin typeface="Arial"/>
                <a:cs typeface="Arial"/>
              </a:rPr>
              <a:t>г. </a:t>
            </a:r>
            <a:r>
              <a:rPr sz="750" spc="5" dirty="0">
                <a:latin typeface="Arial"/>
                <a:cs typeface="Arial"/>
              </a:rPr>
              <a:t>Санкт-Петербург, </a:t>
            </a:r>
            <a:r>
              <a:rPr sz="750" spc="15" dirty="0">
                <a:latin typeface="Arial"/>
                <a:cs typeface="Arial"/>
              </a:rPr>
              <a:t>Ленинградской</a:t>
            </a:r>
            <a:r>
              <a:rPr sz="750" spc="21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области.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47741" y="5233986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34497" y="4909079"/>
            <a:ext cx="4278630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377B"/>
                </a:solidFill>
                <a:latin typeface="Arial"/>
                <a:cs typeface="Arial"/>
              </a:rPr>
              <a:t>Важно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Программа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не распространяется на собственников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бизнеса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96451" y="7227828"/>
            <a:ext cx="13652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522" y="674886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817" y="240005"/>
            <a:ext cx="321310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ИПОТЕЧНЫЙ</a:t>
            </a:r>
            <a:r>
              <a:rPr sz="2400" b="1" spc="-10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БОНУС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7198" y="3538663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33955" y="3213755"/>
            <a:ext cx="11963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Особенность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2527" y="3538663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9283" y="3213755"/>
            <a:ext cx="19710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Перечень</a:t>
            </a:r>
            <a:r>
              <a:rPr sz="1400" b="1" spc="-8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документов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78905" y="7227828"/>
            <a:ext cx="17208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dirty="0">
                <a:solidFill>
                  <a:srgbClr val="58595B"/>
                </a:solidFill>
                <a:latin typeface="Arial"/>
                <a:cs typeface="Arial"/>
              </a:rPr>
              <a:t>12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520" y="2061591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45"/>
              </a:spcBef>
            </a:pP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12,5%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901" y="1758457"/>
            <a:ext cx="91357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1235" algn="l"/>
                <a:tab pos="6459855" algn="l"/>
              </a:tabLst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	Срок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	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Максимальная </a:t>
            </a:r>
            <a:r>
              <a:rPr sz="1400" b="1" spc="-10" dirty="0">
                <a:solidFill>
                  <a:srgbClr val="00AEEF"/>
                </a:solidFill>
                <a:latin typeface="Arial"/>
                <a:cs typeface="Arial"/>
              </a:rPr>
              <a:t>сумма</a:t>
            </a:r>
            <a:r>
              <a:rPr sz="1400" b="1" spc="-5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520" y="2061591"/>
            <a:ext cx="9530080" cy="503343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2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5"/>
              </a:spcBef>
              <a:tabLst>
                <a:tab pos="6448425" algn="l"/>
              </a:tabLst>
            </a:pPr>
            <a:r>
              <a:rPr lang="ru-RU" sz="2400" b="1" dirty="0" smtClean="0">
                <a:solidFill>
                  <a:srgbClr val="00377B"/>
                </a:solidFill>
                <a:latin typeface="Arial"/>
                <a:cs typeface="Arial"/>
              </a:rPr>
              <a:t>12,5%                                </a:t>
            </a:r>
            <a:r>
              <a:rPr sz="2400" b="1" dirty="0" err="1" smtClean="0">
                <a:solidFill>
                  <a:srgbClr val="00377B"/>
                </a:solidFill>
                <a:latin typeface="Arial"/>
                <a:cs typeface="Arial"/>
              </a:rPr>
              <a:t>до</a:t>
            </a:r>
            <a:r>
              <a:rPr sz="2400" b="1" dirty="0" smtClean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5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лет	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до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5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млн</a:t>
            </a:r>
            <a:r>
              <a:rPr sz="2400" b="1" spc="-7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руб.*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5039" y="3801313"/>
            <a:ext cx="267525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Только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для действующих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ипотечных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заемщиков любых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Банков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825" y="3801313"/>
            <a:ext cx="3356610" cy="166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Паспорт гражданина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РФ</a:t>
            </a:r>
            <a:endParaRPr sz="1200">
              <a:latin typeface="Arial"/>
              <a:cs typeface="Arial"/>
            </a:endParaRPr>
          </a:p>
          <a:p>
            <a:pPr marL="84455" marR="422909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Справка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2-НДФЛ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или справка по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форме 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Банка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за последние 6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месяцев</a:t>
            </a:r>
            <a:endParaRPr sz="1200">
              <a:latin typeface="Arial"/>
              <a:cs typeface="Arial"/>
            </a:endParaRPr>
          </a:p>
          <a:p>
            <a:pPr marL="84455" marR="14160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Страховое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свидетельство государственного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пенсионного страхования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(СНИЛС)</a:t>
            </a:r>
            <a:endParaRPr sz="1200">
              <a:latin typeface="Arial"/>
              <a:cs typeface="Arial"/>
            </a:endParaRPr>
          </a:p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При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сумме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кредита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свыше 500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тыс.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рублей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—  копия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трудовой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книжки или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трудового 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договора,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заверенных в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отделе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кадров</a:t>
            </a:r>
            <a:endParaRPr sz="1200">
              <a:latin typeface="Arial"/>
              <a:cs typeface="Arial"/>
            </a:endParaRPr>
          </a:p>
          <a:p>
            <a:pPr marL="84455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по месту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работы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9825" y="5630112"/>
            <a:ext cx="30734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Для держателей зарплатных карт Банка 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ВТБ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подтверждение 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дохода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занятости 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sz="12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требуется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817" y="6987805"/>
            <a:ext cx="13595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*  </a:t>
            </a:r>
            <a:r>
              <a:rPr sz="750" spc="15" dirty="0">
                <a:latin typeface="Arial"/>
                <a:cs typeface="Arial"/>
              </a:rPr>
              <a:t>Для зарплатных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клиентов.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78905" y="7227828"/>
            <a:ext cx="17208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dirty="0">
                <a:solidFill>
                  <a:srgbClr val="58595B"/>
                </a:solidFill>
                <a:latin typeface="Arial"/>
                <a:cs typeface="Arial"/>
              </a:rPr>
              <a:t>13</a:t>
            </a:fld>
            <a:endParaRPr sz="900">
              <a:latin typeface="Arial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1379"/>
              </p:ext>
            </p:extLst>
          </p:nvPr>
        </p:nvGraphicFramePr>
        <p:xfrm>
          <a:off x="-10337" y="0"/>
          <a:ext cx="10693400" cy="756285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62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4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6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4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260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Действующие клиенты Банка ВТБ (ПАО)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effectLst/>
                        </a:rPr>
                        <a:t>Базовые процентные ставки</a:t>
                      </a:r>
                    </a:p>
                    <a:p>
                      <a:pPr algn="ctr"/>
                      <a:r>
                        <a:rPr lang="ru-RU" sz="900" kern="1200" dirty="0" smtClean="0">
                          <a:effectLst/>
                        </a:rPr>
                        <a:t>(с учетом промо-дисконтов </a:t>
                      </a:r>
                      <a:r>
                        <a:rPr lang="en-US" sz="900" kern="1200" dirty="0" smtClean="0">
                          <a:effectLst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</a:rPr>
                        <a:t>для</a:t>
                      </a:r>
                      <a:r>
                        <a:rPr lang="ru-RU" sz="900" kern="1200" baseline="0" dirty="0" smtClean="0">
                          <a:effectLst/>
                        </a:rPr>
                        <a:t> СЖ, дисконтов для ГЖ</a:t>
                      </a:r>
                      <a:r>
                        <a:rPr lang="ru-RU" sz="900" kern="1200" dirty="0" smtClean="0"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"Больше метров - меньше ставка"*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      (площадь приобретаемой квартиры более 65 </a:t>
                      </a:r>
                      <a:r>
                        <a:rPr lang="ru-RU" sz="900" kern="1200" dirty="0" err="1" smtClean="0">
                          <a:effectLst/>
                        </a:rPr>
                        <a:t>кв.м</a:t>
                      </a:r>
                      <a:r>
                        <a:rPr lang="ru-RU" sz="900" kern="1200" dirty="0" smtClean="0">
                          <a:effectLst/>
                        </a:rPr>
                        <a:t>.) с учетом дисконта 0,7%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Зарплатные клиенты Банка ВТБ (ПАО)   </a:t>
                      </a: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       </a:t>
                      </a:r>
                      <a:r>
                        <a:rPr lang="ru-RU" sz="900" dirty="0">
                          <a:effectLst/>
                        </a:rPr>
                        <a:t>(с учетом дисконта 0,3%)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"Люди дела</a:t>
                      </a:r>
                      <a:r>
                        <a:rPr lang="ru-RU" sz="900" dirty="0" smtClean="0">
                          <a:effectLst/>
                        </a:rPr>
                        <a:t>"**корпоративные </a:t>
                      </a:r>
                      <a:r>
                        <a:rPr lang="ru-RU" sz="900" dirty="0">
                          <a:effectLst/>
                        </a:rPr>
                        <a:t>клиенты Банка ВТБ (ПАО)                                (с учетом дисконта 0,4%)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"Люди дела</a:t>
                      </a:r>
                      <a:r>
                        <a:rPr lang="ru-RU" sz="900" dirty="0" smtClean="0">
                          <a:effectLst/>
                        </a:rPr>
                        <a:t>"**зарплатные </a:t>
                      </a:r>
                      <a:r>
                        <a:rPr lang="ru-RU" sz="900" dirty="0">
                          <a:effectLst/>
                        </a:rPr>
                        <a:t>клиенты Банка ВТБ (ПАО) (с учетом дисконта 0,5%)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Ипотека.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Строящееся жилье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 9%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</a:t>
                      </a:r>
                      <a:r>
                        <a:rPr lang="en-US" sz="1000" dirty="0" smtClean="0">
                          <a:effectLst/>
                        </a:rPr>
                        <a:t>,</a:t>
                      </a:r>
                      <a:r>
                        <a:rPr lang="ru-RU" sz="1000" dirty="0" smtClean="0">
                          <a:effectLst/>
                        </a:rPr>
                        <a:t>3%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r>
                        <a:rPr lang="ru-RU" sz="1000" dirty="0" smtClean="0">
                          <a:effectLst/>
                        </a:rPr>
                        <a:t>,7%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9,6%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9,5%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Ипотека.                                  Готовое жилье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 9,4%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</a:t>
                      </a:r>
                      <a:r>
                        <a:rPr lang="en-US" sz="1000" dirty="0" smtClean="0">
                          <a:effectLst/>
                        </a:rPr>
                        <a:t>,</a:t>
                      </a:r>
                      <a:r>
                        <a:rPr lang="ru-RU" sz="1000" dirty="0" smtClean="0">
                          <a:effectLst/>
                        </a:rPr>
                        <a:t>3%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r>
                        <a:rPr lang="ru-RU" sz="1000" dirty="0" smtClean="0">
                          <a:effectLst/>
                        </a:rPr>
                        <a:t>,7%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9,6%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9,5%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01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Минимальный           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Первоначальный взнос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квартиры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rowSpan="7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 </a:t>
                      </a:r>
                      <a:r>
                        <a:rPr lang="ru-RU" sz="1000" dirty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5</a:t>
                      </a: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 </a:t>
                      </a:r>
                      <a:r>
                        <a:rPr lang="ru-RU" sz="1000" dirty="0">
                          <a:effectLst/>
                        </a:rPr>
                        <a:t>10%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кредита до </a:t>
                      </a:r>
                      <a:r>
                        <a:rPr lang="ru-RU" sz="1000" dirty="0" smtClean="0">
                          <a:effectLst/>
                        </a:rPr>
                        <a:t>15 </a:t>
                      </a:r>
                      <a:r>
                        <a:rPr lang="ru-RU" sz="1000" dirty="0">
                          <a:effectLst/>
                        </a:rPr>
                        <a:t>млн. руб.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кредита более 15 млн. руб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апартаменты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кредита до </a:t>
                      </a:r>
                      <a:r>
                        <a:rPr lang="ru-RU" sz="1000" dirty="0" smtClean="0">
                          <a:effectLst/>
                        </a:rPr>
                        <a:t>15 </a:t>
                      </a:r>
                      <a:r>
                        <a:rPr lang="ru-RU" sz="1000" dirty="0">
                          <a:effectLst/>
                        </a:rPr>
                        <a:t>млн. руб.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кредита более 15 млн. руб.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25%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3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Программа "Победа над формальностями"*** (подача заявки по 2-м документам)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Ипотека.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Строящееся жилье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От 9,7%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Ипотека.</a:t>
                      </a:r>
                      <a:endParaRPr lang="en-US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Готовое </a:t>
                      </a:r>
                      <a:r>
                        <a:rPr lang="ru-RU" sz="900" dirty="0">
                          <a:effectLst/>
                        </a:rPr>
                        <a:t>жилье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 10,1%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00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Минимальный           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Первоначальный </a:t>
                      </a:r>
                      <a:r>
                        <a:rPr lang="ru-RU" sz="900" dirty="0" smtClean="0">
                          <a:effectLst/>
                        </a:rPr>
                        <a:t>взнос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квартиры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кредита до 15 млн. руб.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7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кредита более 15 млн. руб.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00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апартаменты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50%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1096">
                <a:tc gridSpan="9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ВАЖНО! Все ставки указаны с учетом дисконта 1% к базовой процентной ставке при условии оформления комплексного ипотечного страхования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*"Больше метров - меньше </a:t>
                      </a:r>
                      <a:r>
                        <a:rPr lang="ru-RU" sz="800" dirty="0" smtClean="0">
                          <a:effectLst/>
                        </a:rPr>
                        <a:t>ставка“</a:t>
                      </a:r>
                      <a:r>
                        <a:rPr lang="en-US" sz="800" baseline="0" dirty="0" smtClean="0">
                          <a:effectLst/>
                        </a:rPr>
                        <a:t> - 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Акция </a:t>
                      </a:r>
                      <a:r>
                        <a:rPr lang="ru-RU" sz="800" dirty="0">
                          <a:effectLst/>
                        </a:rPr>
                        <a:t>распространяется только на готовое и строящееся жилье (квартиры)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- Дисконт в размере 0,7 </a:t>
                      </a:r>
                      <a:r>
                        <a:rPr lang="ru-RU" sz="800" dirty="0" err="1">
                          <a:effectLst/>
                        </a:rPr>
                        <a:t>п.п</a:t>
                      </a:r>
                      <a:r>
                        <a:rPr lang="ru-RU" sz="800" dirty="0">
                          <a:effectLst/>
                        </a:rPr>
                        <a:t>. не суммируется с иными дисконтами к процентным ставкам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Условия акции применяются по дате принятия Банком решения о предоставлении жилищного ипотечного кредита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**Люди дела - сотрудники отраслей: Здравоохранение, Образование, </a:t>
                      </a:r>
                      <a:r>
                        <a:rPr lang="ru-RU" sz="800" dirty="0" smtClean="0">
                          <a:effectLst/>
                        </a:rPr>
                        <a:t>Правоохранительные органы, Государственное </a:t>
                      </a:r>
                      <a:r>
                        <a:rPr lang="ru-RU" sz="800" dirty="0">
                          <a:effectLst/>
                        </a:rPr>
                        <a:t>и Муниципальное Управление.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***"Победа над формальностями". Условия: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                           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максимальная сумма кредита до 30 млн. руб.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                                                                                         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возраст на момент подачи заявки от 25 лет                                                                                                                       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срок кредита до 20 лет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4" marR="5384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92" y="276447"/>
            <a:ext cx="1871443" cy="10717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522" y="1040297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5817" y="239658"/>
            <a:ext cx="414401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5" dirty="0">
                <a:solidFill>
                  <a:srgbClr val="00377B"/>
                </a:solidFill>
              </a:rPr>
              <a:t>ДОКУМЕНТЫ </a:t>
            </a:r>
            <a:r>
              <a:rPr sz="2400" dirty="0">
                <a:solidFill>
                  <a:srgbClr val="00377B"/>
                </a:solidFill>
              </a:rPr>
              <a:t>ДЛЯ</a:t>
            </a:r>
            <a:r>
              <a:rPr sz="2400" spc="-70" dirty="0">
                <a:solidFill>
                  <a:srgbClr val="00377B"/>
                </a:solidFill>
              </a:rPr>
              <a:t> </a:t>
            </a:r>
            <a:r>
              <a:rPr sz="2400" spc="-40" dirty="0">
                <a:solidFill>
                  <a:srgbClr val="00377B"/>
                </a:solidFill>
              </a:rPr>
              <a:t>ПОДАЧИ  </a:t>
            </a:r>
            <a:r>
              <a:rPr sz="2400" dirty="0">
                <a:solidFill>
                  <a:srgbClr val="00377B"/>
                </a:solidFill>
              </a:rPr>
              <a:t>ИПОТЕЧНОЙ</a:t>
            </a:r>
            <a:r>
              <a:rPr sz="2400" spc="-70" dirty="0">
                <a:solidFill>
                  <a:srgbClr val="00377B"/>
                </a:solidFill>
              </a:rPr>
              <a:t> </a:t>
            </a:r>
            <a:r>
              <a:rPr sz="2400" spc="-5" dirty="0">
                <a:solidFill>
                  <a:srgbClr val="00377B"/>
                </a:solidFill>
              </a:rPr>
              <a:t>ЗАЯВКИ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447198" y="2353755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3955" y="2028849"/>
            <a:ext cx="23596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Обязательные</a:t>
            </a:r>
            <a:r>
              <a:rPr kumimoji="0" sz="1400" b="1" i="0" u="none" strike="noStrike" kern="1200" cap="none" spc="-5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документы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2527" y="2353755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283" y="2028849"/>
            <a:ext cx="3213735" cy="224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Дополнительные</a:t>
            </a: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особенности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85090" marR="253365" lvl="0" indent="-72390" algn="l" defTabSz="914400" rtl="0" eaLnBrk="1" fontAlgn="auto" latinLnBrk="0" hangingPunct="1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>
                <a:tab pos="85725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Заемщиков мужского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пола моложе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лет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предоставление военного билета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обязательно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/>
              <a:defRPr/>
            </a:pPr>
            <a:endParaRPr kumimoji="0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85090" marR="0" lvl="0" indent="-723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>
                <a:tab pos="85725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«зарплатных» клиентов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Банка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509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ВТБ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(ПАО)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—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доход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трудовая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занятость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подтверждаются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выпиской по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счету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зарплатной карты.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Копия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трудовой 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книжки и справки о 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доходе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</a:t>
            </a: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требуются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47198" y="4920556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3955" y="4595648"/>
            <a:ext cx="26041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Дополнительные</a:t>
            </a:r>
            <a:r>
              <a:rPr kumimoji="0" sz="1400" b="1" i="0" u="none" strike="noStrike" kern="1200" cap="none" spc="-3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документы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8220" y="3500740"/>
            <a:ext cx="61468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Паспо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9108" y="3500740"/>
            <a:ext cx="109791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2-НДФЛ/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Справка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форме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Банк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3955" y="3500740"/>
            <a:ext cx="512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74874" y="2850398"/>
            <a:ext cx="266700" cy="219710"/>
          </a:xfrm>
          <a:custGeom>
            <a:avLst/>
            <a:gdLst/>
            <a:ahLst/>
            <a:cxnLst/>
            <a:rect l="l" t="t" r="r" b="b"/>
            <a:pathLst>
              <a:path w="266700" h="219710">
                <a:moveTo>
                  <a:pt x="233972" y="150202"/>
                </a:moveTo>
                <a:lnTo>
                  <a:pt x="224178" y="155815"/>
                </a:lnTo>
                <a:lnTo>
                  <a:pt x="214880" y="158959"/>
                </a:lnTo>
                <a:lnTo>
                  <a:pt x="206111" y="159636"/>
                </a:lnTo>
                <a:lnTo>
                  <a:pt x="197904" y="157848"/>
                </a:lnTo>
                <a:lnTo>
                  <a:pt x="194945" y="156705"/>
                </a:lnTo>
                <a:lnTo>
                  <a:pt x="184404" y="154368"/>
                </a:lnTo>
                <a:lnTo>
                  <a:pt x="181978" y="154317"/>
                </a:lnTo>
                <a:lnTo>
                  <a:pt x="175653" y="154317"/>
                </a:lnTo>
                <a:lnTo>
                  <a:pt x="170345" y="159321"/>
                </a:lnTo>
                <a:lnTo>
                  <a:pt x="169926" y="165696"/>
                </a:lnTo>
                <a:lnTo>
                  <a:pt x="169341" y="173050"/>
                </a:lnTo>
                <a:lnTo>
                  <a:pt x="169786" y="173469"/>
                </a:lnTo>
                <a:lnTo>
                  <a:pt x="174091" y="177457"/>
                </a:lnTo>
                <a:lnTo>
                  <a:pt x="178117" y="181203"/>
                </a:lnTo>
                <a:lnTo>
                  <a:pt x="182295" y="183921"/>
                </a:lnTo>
                <a:lnTo>
                  <a:pt x="184594" y="185419"/>
                </a:lnTo>
                <a:lnTo>
                  <a:pt x="185978" y="187972"/>
                </a:lnTo>
                <a:lnTo>
                  <a:pt x="185978" y="190715"/>
                </a:lnTo>
                <a:lnTo>
                  <a:pt x="179926" y="207294"/>
                </a:lnTo>
                <a:lnTo>
                  <a:pt x="165422" y="215807"/>
                </a:lnTo>
                <a:lnTo>
                  <a:pt x="147943" y="218944"/>
                </a:lnTo>
                <a:lnTo>
                  <a:pt x="132969" y="219392"/>
                </a:lnTo>
                <a:lnTo>
                  <a:pt x="119244" y="219092"/>
                </a:lnTo>
                <a:lnTo>
                  <a:pt x="81851" y="203466"/>
                </a:lnTo>
                <a:lnTo>
                  <a:pt x="79895" y="197446"/>
                </a:lnTo>
                <a:lnTo>
                  <a:pt x="80416" y="190677"/>
                </a:lnTo>
                <a:lnTo>
                  <a:pt x="80632" y="188112"/>
                </a:lnTo>
                <a:lnTo>
                  <a:pt x="82029" y="185801"/>
                </a:lnTo>
                <a:lnTo>
                  <a:pt x="84201" y="184442"/>
                </a:lnTo>
                <a:lnTo>
                  <a:pt x="85979" y="183324"/>
                </a:lnTo>
                <a:lnTo>
                  <a:pt x="89166" y="180251"/>
                </a:lnTo>
                <a:lnTo>
                  <a:pt x="92227" y="177291"/>
                </a:lnTo>
                <a:lnTo>
                  <a:pt x="93827" y="175742"/>
                </a:lnTo>
                <a:lnTo>
                  <a:pt x="95542" y="174104"/>
                </a:lnTo>
                <a:lnTo>
                  <a:pt x="97320" y="172453"/>
                </a:lnTo>
                <a:lnTo>
                  <a:pt x="97129" y="170535"/>
                </a:lnTo>
                <a:lnTo>
                  <a:pt x="96862" y="168224"/>
                </a:lnTo>
                <a:lnTo>
                  <a:pt x="96583" y="166268"/>
                </a:lnTo>
                <a:lnTo>
                  <a:pt x="96088" y="159321"/>
                </a:lnTo>
                <a:lnTo>
                  <a:pt x="90792" y="154317"/>
                </a:lnTo>
                <a:lnTo>
                  <a:pt x="84455" y="154317"/>
                </a:lnTo>
                <a:lnTo>
                  <a:pt x="82105" y="154368"/>
                </a:lnTo>
                <a:lnTo>
                  <a:pt x="71424" y="156730"/>
                </a:lnTo>
                <a:lnTo>
                  <a:pt x="68592" y="157835"/>
                </a:lnTo>
                <a:lnTo>
                  <a:pt x="60361" y="159636"/>
                </a:lnTo>
                <a:lnTo>
                  <a:pt x="19561" y="139388"/>
                </a:lnTo>
                <a:lnTo>
                  <a:pt x="0" y="93789"/>
                </a:lnTo>
                <a:lnTo>
                  <a:pt x="486" y="63876"/>
                </a:lnTo>
                <a:lnTo>
                  <a:pt x="13176" y="24739"/>
                </a:lnTo>
                <a:lnTo>
                  <a:pt x="24079" y="15316"/>
                </a:lnTo>
                <a:lnTo>
                  <a:pt x="27495" y="17843"/>
                </a:lnTo>
                <a:lnTo>
                  <a:pt x="72555" y="50990"/>
                </a:lnTo>
                <a:lnTo>
                  <a:pt x="76098" y="53593"/>
                </a:lnTo>
                <a:lnTo>
                  <a:pt x="76923" y="58534"/>
                </a:lnTo>
                <a:lnTo>
                  <a:pt x="74409" y="62141"/>
                </a:lnTo>
                <a:lnTo>
                  <a:pt x="72999" y="64198"/>
                </a:lnTo>
                <a:lnTo>
                  <a:pt x="72250" y="66560"/>
                </a:lnTo>
                <a:lnTo>
                  <a:pt x="72250" y="69049"/>
                </a:lnTo>
                <a:lnTo>
                  <a:pt x="72250" y="75755"/>
                </a:lnTo>
                <a:lnTo>
                  <a:pt x="77724" y="81241"/>
                </a:lnTo>
                <a:lnTo>
                  <a:pt x="84455" y="81241"/>
                </a:lnTo>
                <a:lnTo>
                  <a:pt x="90563" y="81241"/>
                </a:lnTo>
                <a:lnTo>
                  <a:pt x="96520" y="73609"/>
                </a:lnTo>
                <a:lnTo>
                  <a:pt x="96520" y="67919"/>
                </a:lnTo>
                <a:lnTo>
                  <a:pt x="96520" y="60515"/>
                </a:lnTo>
                <a:lnTo>
                  <a:pt x="94348" y="48704"/>
                </a:lnTo>
                <a:lnTo>
                  <a:pt x="88519" y="48704"/>
                </a:lnTo>
                <a:lnTo>
                  <a:pt x="79418" y="46663"/>
                </a:lnTo>
                <a:lnTo>
                  <a:pt x="71620" y="41232"/>
                </a:lnTo>
                <a:lnTo>
                  <a:pt x="66171" y="33450"/>
                </a:lnTo>
                <a:lnTo>
                  <a:pt x="64122" y="24358"/>
                </a:lnTo>
                <a:lnTo>
                  <a:pt x="67807" y="14160"/>
                </a:lnTo>
                <a:lnTo>
                  <a:pt x="76660" y="6497"/>
                </a:lnTo>
                <a:lnTo>
                  <a:pt x="87375" y="1675"/>
                </a:lnTo>
                <a:lnTo>
                  <a:pt x="96647" y="0"/>
                </a:lnTo>
                <a:lnTo>
                  <a:pt x="106528" y="1567"/>
                </a:lnTo>
                <a:lnTo>
                  <a:pt x="116416" y="6070"/>
                </a:lnTo>
                <a:lnTo>
                  <a:pt x="125563" y="13212"/>
                </a:lnTo>
                <a:lnTo>
                  <a:pt x="133223" y="22694"/>
                </a:lnTo>
                <a:lnTo>
                  <a:pt x="140890" y="13212"/>
                </a:lnTo>
                <a:lnTo>
                  <a:pt x="150040" y="6070"/>
                </a:lnTo>
                <a:lnTo>
                  <a:pt x="159929" y="1567"/>
                </a:lnTo>
                <a:lnTo>
                  <a:pt x="169811" y="0"/>
                </a:lnTo>
                <a:lnTo>
                  <a:pt x="179081" y="1675"/>
                </a:lnTo>
                <a:lnTo>
                  <a:pt x="189791" y="6497"/>
                </a:lnTo>
                <a:lnTo>
                  <a:pt x="198640" y="14160"/>
                </a:lnTo>
                <a:lnTo>
                  <a:pt x="202323" y="24358"/>
                </a:lnTo>
                <a:lnTo>
                  <a:pt x="200274" y="33450"/>
                </a:lnTo>
                <a:lnTo>
                  <a:pt x="194825" y="41232"/>
                </a:lnTo>
                <a:lnTo>
                  <a:pt x="187027" y="46663"/>
                </a:lnTo>
                <a:lnTo>
                  <a:pt x="177927" y="48704"/>
                </a:lnTo>
                <a:lnTo>
                  <a:pt x="171513" y="48704"/>
                </a:lnTo>
                <a:lnTo>
                  <a:pt x="169811" y="62903"/>
                </a:lnTo>
                <a:lnTo>
                  <a:pt x="169811" y="70396"/>
                </a:lnTo>
                <a:lnTo>
                  <a:pt x="169811" y="75133"/>
                </a:lnTo>
                <a:lnTo>
                  <a:pt x="175717" y="81241"/>
                </a:lnTo>
                <a:lnTo>
                  <a:pt x="181991" y="81241"/>
                </a:lnTo>
                <a:lnTo>
                  <a:pt x="188734" y="81241"/>
                </a:lnTo>
                <a:lnTo>
                  <a:pt x="194195" y="75755"/>
                </a:lnTo>
                <a:lnTo>
                  <a:pt x="194195" y="69049"/>
                </a:lnTo>
                <a:lnTo>
                  <a:pt x="194195" y="66560"/>
                </a:lnTo>
                <a:lnTo>
                  <a:pt x="193446" y="64185"/>
                </a:lnTo>
                <a:lnTo>
                  <a:pt x="192036" y="62128"/>
                </a:lnTo>
                <a:lnTo>
                  <a:pt x="189522" y="58508"/>
                </a:lnTo>
                <a:lnTo>
                  <a:pt x="190360" y="53593"/>
                </a:lnTo>
                <a:lnTo>
                  <a:pt x="193903" y="50990"/>
                </a:lnTo>
                <a:lnTo>
                  <a:pt x="238950" y="17843"/>
                </a:lnTo>
                <a:lnTo>
                  <a:pt x="242404" y="15290"/>
                </a:lnTo>
                <a:lnTo>
                  <a:pt x="247218" y="15862"/>
                </a:lnTo>
                <a:lnTo>
                  <a:pt x="265977" y="63826"/>
                </a:lnTo>
                <a:lnTo>
                  <a:pt x="266458" y="93789"/>
                </a:lnTo>
                <a:lnTo>
                  <a:pt x="262904" y="111582"/>
                </a:lnTo>
                <a:lnTo>
                  <a:pt x="256454" y="126649"/>
                </a:lnTo>
                <a:lnTo>
                  <a:pt x="246884" y="139389"/>
                </a:lnTo>
                <a:lnTo>
                  <a:pt x="233972" y="150202"/>
                </a:lnTo>
                <a:close/>
              </a:path>
            </a:pathLst>
          </a:custGeom>
          <a:ln w="2412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86240" y="2814698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59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20823" y="2669918"/>
            <a:ext cx="506730" cy="615315"/>
          </a:xfrm>
          <a:custGeom>
            <a:avLst/>
            <a:gdLst/>
            <a:ahLst/>
            <a:cxnLst/>
            <a:rect l="l" t="t" r="r" b="b"/>
            <a:pathLst>
              <a:path w="506729" h="615314">
                <a:moveTo>
                  <a:pt x="506717" y="591185"/>
                </a:moveTo>
                <a:lnTo>
                  <a:pt x="504822" y="600575"/>
                </a:lnTo>
                <a:lnTo>
                  <a:pt x="499654" y="608245"/>
                </a:lnTo>
                <a:lnTo>
                  <a:pt x="491988" y="613418"/>
                </a:lnTo>
                <a:lnTo>
                  <a:pt x="482600" y="615315"/>
                </a:lnTo>
                <a:lnTo>
                  <a:pt x="24117" y="615315"/>
                </a:lnTo>
                <a:lnTo>
                  <a:pt x="14728" y="613418"/>
                </a:lnTo>
                <a:lnTo>
                  <a:pt x="7062" y="608245"/>
                </a:lnTo>
                <a:lnTo>
                  <a:pt x="1894" y="600575"/>
                </a:lnTo>
                <a:lnTo>
                  <a:pt x="0" y="591185"/>
                </a:lnTo>
                <a:lnTo>
                  <a:pt x="0" y="24130"/>
                </a:lnTo>
                <a:lnTo>
                  <a:pt x="1894" y="14739"/>
                </a:lnTo>
                <a:lnTo>
                  <a:pt x="7062" y="7069"/>
                </a:lnTo>
                <a:lnTo>
                  <a:pt x="14728" y="1896"/>
                </a:lnTo>
                <a:lnTo>
                  <a:pt x="24117" y="0"/>
                </a:lnTo>
                <a:lnTo>
                  <a:pt x="482600" y="0"/>
                </a:lnTo>
                <a:lnTo>
                  <a:pt x="491988" y="1896"/>
                </a:lnTo>
                <a:lnTo>
                  <a:pt x="499654" y="7069"/>
                </a:lnTo>
                <a:lnTo>
                  <a:pt x="504822" y="14739"/>
                </a:lnTo>
                <a:lnTo>
                  <a:pt x="506717" y="24130"/>
                </a:lnTo>
                <a:lnTo>
                  <a:pt x="506717" y="591185"/>
                </a:lnTo>
                <a:close/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89728" y="3176651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235" y="0"/>
                </a:lnTo>
              </a:path>
            </a:pathLst>
          </a:custGeom>
          <a:ln w="2413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93206" y="2669920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325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51285" y="311127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3014" y="46507"/>
                </a:moveTo>
                <a:lnTo>
                  <a:pt x="89359" y="64607"/>
                </a:lnTo>
                <a:lnTo>
                  <a:pt x="79390" y="79390"/>
                </a:lnTo>
                <a:lnTo>
                  <a:pt x="64607" y="89359"/>
                </a:lnTo>
                <a:lnTo>
                  <a:pt x="46507" y="93014"/>
                </a:lnTo>
                <a:lnTo>
                  <a:pt x="28407" y="89359"/>
                </a:lnTo>
                <a:lnTo>
                  <a:pt x="13623" y="79390"/>
                </a:lnTo>
                <a:lnTo>
                  <a:pt x="3655" y="64607"/>
                </a:lnTo>
                <a:lnTo>
                  <a:pt x="0" y="46507"/>
                </a:lnTo>
                <a:lnTo>
                  <a:pt x="3655" y="28407"/>
                </a:lnTo>
                <a:lnTo>
                  <a:pt x="13623" y="13623"/>
                </a:lnTo>
                <a:lnTo>
                  <a:pt x="28407" y="3655"/>
                </a:lnTo>
                <a:lnTo>
                  <a:pt x="46507" y="0"/>
                </a:lnTo>
                <a:lnTo>
                  <a:pt x="64607" y="3655"/>
                </a:lnTo>
                <a:lnTo>
                  <a:pt x="79390" y="13623"/>
                </a:lnTo>
                <a:lnTo>
                  <a:pt x="89359" y="28407"/>
                </a:lnTo>
                <a:lnTo>
                  <a:pt x="93014" y="46507"/>
                </a:lnTo>
                <a:close/>
              </a:path>
            </a:pathLst>
          </a:custGeom>
          <a:ln w="23253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23332" y="2727613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4">
                <a:moveTo>
                  <a:pt x="0" y="0"/>
                </a:moveTo>
                <a:lnTo>
                  <a:pt x="0" y="558063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62918" y="2890376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255778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62918" y="2971758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255778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14061" y="3157787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635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58283" y="2669485"/>
            <a:ext cx="465455" cy="616585"/>
          </a:xfrm>
          <a:custGeom>
            <a:avLst/>
            <a:gdLst/>
            <a:ahLst/>
            <a:cxnLst/>
            <a:rect l="l" t="t" r="r" b="b"/>
            <a:pathLst>
              <a:path w="465454" h="616585">
                <a:moveTo>
                  <a:pt x="0" y="616191"/>
                </a:moveTo>
                <a:lnTo>
                  <a:pt x="0" y="104635"/>
                </a:lnTo>
                <a:lnTo>
                  <a:pt x="104635" y="0"/>
                </a:lnTo>
                <a:lnTo>
                  <a:pt x="441794" y="0"/>
                </a:lnTo>
                <a:lnTo>
                  <a:pt x="450845" y="2041"/>
                </a:lnTo>
                <a:lnTo>
                  <a:pt x="458236" y="7610"/>
                </a:lnTo>
                <a:lnTo>
                  <a:pt x="463220" y="15869"/>
                </a:lnTo>
                <a:lnTo>
                  <a:pt x="465048" y="25984"/>
                </a:lnTo>
                <a:lnTo>
                  <a:pt x="465048" y="58127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58283" y="2669485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635" y="0"/>
                </a:moveTo>
                <a:lnTo>
                  <a:pt x="104635" y="104635"/>
                </a:lnTo>
                <a:lnTo>
                  <a:pt x="0" y="104635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58283" y="3285676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415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72533" y="3071925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4937" y="42468"/>
                </a:moveTo>
                <a:lnTo>
                  <a:pt x="81600" y="59000"/>
                </a:lnTo>
                <a:lnTo>
                  <a:pt x="72499" y="72499"/>
                </a:lnTo>
                <a:lnTo>
                  <a:pt x="59000" y="81600"/>
                </a:lnTo>
                <a:lnTo>
                  <a:pt x="42468" y="84937"/>
                </a:lnTo>
                <a:lnTo>
                  <a:pt x="25942" y="81600"/>
                </a:lnTo>
                <a:lnTo>
                  <a:pt x="12442" y="72499"/>
                </a:lnTo>
                <a:lnTo>
                  <a:pt x="3338" y="59000"/>
                </a:lnTo>
                <a:lnTo>
                  <a:pt x="0" y="42468"/>
                </a:lnTo>
                <a:lnTo>
                  <a:pt x="3338" y="25937"/>
                </a:lnTo>
                <a:lnTo>
                  <a:pt x="12442" y="12438"/>
                </a:lnTo>
                <a:lnTo>
                  <a:pt x="25942" y="3337"/>
                </a:lnTo>
                <a:lnTo>
                  <a:pt x="42468" y="0"/>
                </a:lnTo>
                <a:lnTo>
                  <a:pt x="59000" y="3337"/>
                </a:lnTo>
                <a:lnTo>
                  <a:pt x="72499" y="12438"/>
                </a:lnTo>
                <a:lnTo>
                  <a:pt x="81600" y="25937"/>
                </a:lnTo>
                <a:lnTo>
                  <a:pt x="84937" y="42468"/>
                </a:lnTo>
                <a:close/>
              </a:path>
            </a:pathLst>
          </a:custGeom>
          <a:ln w="2413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12283" y="2721557"/>
            <a:ext cx="0" cy="509905"/>
          </a:xfrm>
          <a:custGeom>
            <a:avLst/>
            <a:gdLst/>
            <a:ahLst/>
            <a:cxnLst/>
            <a:rect l="l" t="t" r="r" b="b"/>
            <a:pathLst>
              <a:path h="509905">
                <a:moveTo>
                  <a:pt x="0" y="0"/>
                </a:moveTo>
                <a:lnTo>
                  <a:pt x="0" y="509625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83150" y="2870198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233578" y="0"/>
                </a:move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83150" y="2944519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233578" y="0"/>
                </a:move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21173" y="3114394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95554" y="0"/>
                </a:move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787595" y="2668472"/>
            <a:ext cx="424815" cy="563245"/>
          </a:xfrm>
          <a:custGeom>
            <a:avLst/>
            <a:gdLst/>
            <a:ahLst/>
            <a:cxnLst/>
            <a:rect l="l" t="t" r="r" b="b"/>
            <a:pathLst>
              <a:path w="424815" h="563244">
                <a:moveTo>
                  <a:pt x="0" y="562711"/>
                </a:moveTo>
                <a:lnTo>
                  <a:pt x="0" y="95554"/>
                </a:lnTo>
                <a:lnTo>
                  <a:pt x="95554" y="0"/>
                </a:lnTo>
                <a:lnTo>
                  <a:pt x="403453" y="0"/>
                </a:lnTo>
                <a:lnTo>
                  <a:pt x="411716" y="1865"/>
                </a:lnTo>
                <a:lnTo>
                  <a:pt x="418466" y="6953"/>
                </a:lnTo>
                <a:lnTo>
                  <a:pt x="423018" y="14498"/>
                </a:lnTo>
                <a:lnTo>
                  <a:pt x="424687" y="23736"/>
                </a:lnTo>
                <a:lnTo>
                  <a:pt x="424687" y="53086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787595" y="2668472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4" h="95885">
                <a:moveTo>
                  <a:pt x="95554" y="0"/>
                </a:moveTo>
                <a:lnTo>
                  <a:pt x="95554" y="95554"/>
                </a:lnTo>
                <a:lnTo>
                  <a:pt x="0" y="95554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787595" y="3231183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07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254752" y="2764026"/>
            <a:ext cx="0" cy="509905"/>
          </a:xfrm>
          <a:custGeom>
            <a:avLst/>
            <a:gdLst/>
            <a:ahLst/>
            <a:cxnLst/>
            <a:rect l="l" t="t" r="r" b="b"/>
            <a:pathLst>
              <a:path h="509904">
                <a:moveTo>
                  <a:pt x="0" y="0"/>
                </a:moveTo>
                <a:lnTo>
                  <a:pt x="0" y="509625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830064" y="3273652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07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297221" y="2806495"/>
            <a:ext cx="0" cy="509905"/>
          </a:xfrm>
          <a:custGeom>
            <a:avLst/>
            <a:gdLst/>
            <a:ahLst/>
            <a:cxnLst/>
            <a:rect l="l" t="t" r="r" b="b"/>
            <a:pathLst>
              <a:path h="509904">
                <a:moveTo>
                  <a:pt x="0" y="0"/>
                </a:moveTo>
                <a:lnTo>
                  <a:pt x="0" y="509625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872533" y="3316121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07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60314" y="3500740"/>
            <a:ext cx="6724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Копия  т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ой  книжки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70869" y="284690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070869" y="292310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210352" y="2914586"/>
            <a:ext cx="292735" cy="194945"/>
          </a:xfrm>
          <a:custGeom>
            <a:avLst/>
            <a:gdLst/>
            <a:ahLst/>
            <a:cxnLst/>
            <a:rect l="l" t="t" r="r" b="b"/>
            <a:pathLst>
              <a:path w="292734" h="194944">
                <a:moveTo>
                  <a:pt x="0" y="97447"/>
                </a:moveTo>
                <a:lnTo>
                  <a:pt x="97434" y="194868"/>
                </a:lnTo>
                <a:lnTo>
                  <a:pt x="292315" y="0"/>
                </a:lnTo>
              </a:path>
            </a:pathLst>
          </a:custGeom>
          <a:ln w="2413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007369" y="3202508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500"/>
                </a:moveTo>
                <a:lnTo>
                  <a:pt x="24720" y="58510"/>
                </a:lnTo>
                <a:lnTo>
                  <a:pt x="44904" y="44904"/>
                </a:lnTo>
                <a:lnTo>
                  <a:pt x="58510" y="24720"/>
                </a:lnTo>
                <a:lnTo>
                  <a:pt x="635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439169" y="3202508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500"/>
                </a:moveTo>
                <a:lnTo>
                  <a:pt x="24720" y="58510"/>
                </a:lnTo>
                <a:lnTo>
                  <a:pt x="44904" y="44904"/>
                </a:lnTo>
                <a:lnTo>
                  <a:pt x="58510" y="24720"/>
                </a:lnTo>
                <a:lnTo>
                  <a:pt x="635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007369" y="3266008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070869" y="3202508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943869" y="3202508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0"/>
                </a:moveTo>
                <a:lnTo>
                  <a:pt x="4989" y="24720"/>
                </a:lnTo>
                <a:lnTo>
                  <a:pt x="18595" y="44904"/>
                </a:lnTo>
                <a:lnTo>
                  <a:pt x="38779" y="58510"/>
                </a:lnTo>
                <a:lnTo>
                  <a:pt x="63500" y="6350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943869" y="2669108"/>
            <a:ext cx="469900" cy="533400"/>
          </a:xfrm>
          <a:custGeom>
            <a:avLst/>
            <a:gdLst/>
            <a:ahLst/>
            <a:cxnLst/>
            <a:rect l="l" t="t" r="r" b="b"/>
            <a:pathLst>
              <a:path w="469900" h="533400">
                <a:moveTo>
                  <a:pt x="469900" y="241300"/>
                </a:moveTo>
                <a:lnTo>
                  <a:pt x="469900" y="38100"/>
                </a:lnTo>
                <a:lnTo>
                  <a:pt x="466904" y="23274"/>
                </a:lnTo>
                <a:lnTo>
                  <a:pt x="458736" y="11163"/>
                </a:lnTo>
                <a:lnTo>
                  <a:pt x="446625" y="2995"/>
                </a:lnTo>
                <a:lnTo>
                  <a:pt x="431800" y="0"/>
                </a:lnTo>
                <a:lnTo>
                  <a:pt x="114300" y="0"/>
                </a:lnTo>
                <a:lnTo>
                  <a:pt x="0" y="101600"/>
                </a:lnTo>
                <a:lnTo>
                  <a:pt x="0" y="53340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413769" y="311360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943869" y="277070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058169" y="266910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14378" y="6068988"/>
            <a:ext cx="115125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Документ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образовании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19108" y="6068988"/>
            <a:ext cx="6845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Квартира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33955" y="6068988"/>
            <a:ext cx="65976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Военный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билет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613320" y="5418644"/>
            <a:ext cx="266700" cy="219710"/>
          </a:xfrm>
          <a:custGeom>
            <a:avLst/>
            <a:gdLst/>
            <a:ahLst/>
            <a:cxnLst/>
            <a:rect l="l" t="t" r="r" b="b"/>
            <a:pathLst>
              <a:path w="266700" h="219710">
                <a:moveTo>
                  <a:pt x="233972" y="150202"/>
                </a:moveTo>
                <a:lnTo>
                  <a:pt x="224178" y="155815"/>
                </a:lnTo>
                <a:lnTo>
                  <a:pt x="214880" y="158959"/>
                </a:lnTo>
                <a:lnTo>
                  <a:pt x="206111" y="159636"/>
                </a:lnTo>
                <a:lnTo>
                  <a:pt x="197904" y="157848"/>
                </a:lnTo>
                <a:lnTo>
                  <a:pt x="194945" y="156705"/>
                </a:lnTo>
                <a:lnTo>
                  <a:pt x="184404" y="154368"/>
                </a:lnTo>
                <a:lnTo>
                  <a:pt x="181978" y="154317"/>
                </a:lnTo>
                <a:lnTo>
                  <a:pt x="175653" y="154317"/>
                </a:lnTo>
                <a:lnTo>
                  <a:pt x="170345" y="159321"/>
                </a:lnTo>
                <a:lnTo>
                  <a:pt x="169926" y="165696"/>
                </a:lnTo>
                <a:lnTo>
                  <a:pt x="169341" y="173050"/>
                </a:lnTo>
                <a:lnTo>
                  <a:pt x="169786" y="173469"/>
                </a:lnTo>
                <a:lnTo>
                  <a:pt x="174091" y="177457"/>
                </a:lnTo>
                <a:lnTo>
                  <a:pt x="178117" y="181203"/>
                </a:lnTo>
                <a:lnTo>
                  <a:pt x="182295" y="183921"/>
                </a:lnTo>
                <a:lnTo>
                  <a:pt x="184594" y="185419"/>
                </a:lnTo>
                <a:lnTo>
                  <a:pt x="185978" y="187972"/>
                </a:lnTo>
                <a:lnTo>
                  <a:pt x="185978" y="190715"/>
                </a:lnTo>
                <a:lnTo>
                  <a:pt x="179926" y="207294"/>
                </a:lnTo>
                <a:lnTo>
                  <a:pt x="165422" y="215807"/>
                </a:lnTo>
                <a:lnTo>
                  <a:pt x="147943" y="218944"/>
                </a:lnTo>
                <a:lnTo>
                  <a:pt x="132969" y="219392"/>
                </a:lnTo>
                <a:lnTo>
                  <a:pt x="119244" y="219092"/>
                </a:lnTo>
                <a:lnTo>
                  <a:pt x="81851" y="203466"/>
                </a:lnTo>
                <a:lnTo>
                  <a:pt x="79895" y="197446"/>
                </a:lnTo>
                <a:lnTo>
                  <a:pt x="80416" y="190677"/>
                </a:lnTo>
                <a:lnTo>
                  <a:pt x="80632" y="188112"/>
                </a:lnTo>
                <a:lnTo>
                  <a:pt x="82029" y="185800"/>
                </a:lnTo>
                <a:lnTo>
                  <a:pt x="84201" y="184442"/>
                </a:lnTo>
                <a:lnTo>
                  <a:pt x="85979" y="183324"/>
                </a:lnTo>
                <a:lnTo>
                  <a:pt x="89166" y="180251"/>
                </a:lnTo>
                <a:lnTo>
                  <a:pt x="92227" y="177291"/>
                </a:lnTo>
                <a:lnTo>
                  <a:pt x="93827" y="175742"/>
                </a:lnTo>
                <a:lnTo>
                  <a:pt x="95542" y="174104"/>
                </a:lnTo>
                <a:lnTo>
                  <a:pt x="97320" y="172453"/>
                </a:lnTo>
                <a:lnTo>
                  <a:pt x="97129" y="170535"/>
                </a:lnTo>
                <a:lnTo>
                  <a:pt x="96862" y="168224"/>
                </a:lnTo>
                <a:lnTo>
                  <a:pt x="96583" y="166268"/>
                </a:lnTo>
                <a:lnTo>
                  <a:pt x="96088" y="159321"/>
                </a:lnTo>
                <a:lnTo>
                  <a:pt x="90792" y="154317"/>
                </a:lnTo>
                <a:lnTo>
                  <a:pt x="84455" y="154317"/>
                </a:lnTo>
                <a:lnTo>
                  <a:pt x="82105" y="154368"/>
                </a:lnTo>
                <a:lnTo>
                  <a:pt x="71424" y="156730"/>
                </a:lnTo>
                <a:lnTo>
                  <a:pt x="68592" y="157835"/>
                </a:lnTo>
                <a:lnTo>
                  <a:pt x="60361" y="159636"/>
                </a:lnTo>
                <a:lnTo>
                  <a:pt x="19561" y="139388"/>
                </a:lnTo>
                <a:lnTo>
                  <a:pt x="0" y="93789"/>
                </a:lnTo>
                <a:lnTo>
                  <a:pt x="486" y="63876"/>
                </a:lnTo>
                <a:lnTo>
                  <a:pt x="13176" y="24739"/>
                </a:lnTo>
                <a:lnTo>
                  <a:pt x="24079" y="15316"/>
                </a:lnTo>
                <a:lnTo>
                  <a:pt x="27495" y="17843"/>
                </a:lnTo>
                <a:lnTo>
                  <a:pt x="72555" y="50990"/>
                </a:lnTo>
                <a:lnTo>
                  <a:pt x="76098" y="53593"/>
                </a:lnTo>
                <a:lnTo>
                  <a:pt x="76923" y="58534"/>
                </a:lnTo>
                <a:lnTo>
                  <a:pt x="74409" y="62141"/>
                </a:lnTo>
                <a:lnTo>
                  <a:pt x="72999" y="64198"/>
                </a:lnTo>
                <a:lnTo>
                  <a:pt x="72250" y="66560"/>
                </a:lnTo>
                <a:lnTo>
                  <a:pt x="72250" y="69049"/>
                </a:lnTo>
                <a:lnTo>
                  <a:pt x="72250" y="75755"/>
                </a:lnTo>
                <a:lnTo>
                  <a:pt x="77724" y="81241"/>
                </a:lnTo>
                <a:lnTo>
                  <a:pt x="84455" y="81241"/>
                </a:lnTo>
                <a:lnTo>
                  <a:pt x="90563" y="81241"/>
                </a:lnTo>
                <a:lnTo>
                  <a:pt x="96520" y="73609"/>
                </a:lnTo>
                <a:lnTo>
                  <a:pt x="96520" y="67919"/>
                </a:lnTo>
                <a:lnTo>
                  <a:pt x="96520" y="60515"/>
                </a:lnTo>
                <a:lnTo>
                  <a:pt x="94348" y="48704"/>
                </a:lnTo>
                <a:lnTo>
                  <a:pt x="88519" y="48704"/>
                </a:lnTo>
                <a:lnTo>
                  <a:pt x="79418" y="46663"/>
                </a:lnTo>
                <a:lnTo>
                  <a:pt x="71620" y="41232"/>
                </a:lnTo>
                <a:lnTo>
                  <a:pt x="66171" y="33450"/>
                </a:lnTo>
                <a:lnTo>
                  <a:pt x="64122" y="24358"/>
                </a:lnTo>
                <a:lnTo>
                  <a:pt x="67807" y="14160"/>
                </a:lnTo>
                <a:lnTo>
                  <a:pt x="76660" y="6497"/>
                </a:lnTo>
                <a:lnTo>
                  <a:pt x="87375" y="1675"/>
                </a:lnTo>
                <a:lnTo>
                  <a:pt x="96647" y="0"/>
                </a:lnTo>
                <a:lnTo>
                  <a:pt x="106528" y="1567"/>
                </a:lnTo>
                <a:lnTo>
                  <a:pt x="116416" y="6070"/>
                </a:lnTo>
                <a:lnTo>
                  <a:pt x="125563" y="13212"/>
                </a:lnTo>
                <a:lnTo>
                  <a:pt x="133223" y="22694"/>
                </a:lnTo>
                <a:lnTo>
                  <a:pt x="140890" y="13212"/>
                </a:lnTo>
                <a:lnTo>
                  <a:pt x="150040" y="6070"/>
                </a:lnTo>
                <a:lnTo>
                  <a:pt x="159929" y="1567"/>
                </a:lnTo>
                <a:lnTo>
                  <a:pt x="169811" y="0"/>
                </a:lnTo>
                <a:lnTo>
                  <a:pt x="179081" y="1675"/>
                </a:lnTo>
                <a:lnTo>
                  <a:pt x="189791" y="6497"/>
                </a:lnTo>
                <a:lnTo>
                  <a:pt x="198640" y="14160"/>
                </a:lnTo>
                <a:lnTo>
                  <a:pt x="202323" y="24358"/>
                </a:lnTo>
                <a:lnTo>
                  <a:pt x="200274" y="33450"/>
                </a:lnTo>
                <a:lnTo>
                  <a:pt x="194825" y="41232"/>
                </a:lnTo>
                <a:lnTo>
                  <a:pt x="187027" y="46663"/>
                </a:lnTo>
                <a:lnTo>
                  <a:pt x="177927" y="48704"/>
                </a:lnTo>
                <a:lnTo>
                  <a:pt x="171513" y="48704"/>
                </a:lnTo>
                <a:lnTo>
                  <a:pt x="169811" y="62903"/>
                </a:lnTo>
                <a:lnTo>
                  <a:pt x="169811" y="70396"/>
                </a:lnTo>
                <a:lnTo>
                  <a:pt x="169811" y="75133"/>
                </a:lnTo>
                <a:lnTo>
                  <a:pt x="175717" y="81241"/>
                </a:lnTo>
                <a:lnTo>
                  <a:pt x="181991" y="81241"/>
                </a:lnTo>
                <a:lnTo>
                  <a:pt x="188734" y="81241"/>
                </a:lnTo>
                <a:lnTo>
                  <a:pt x="194195" y="75755"/>
                </a:lnTo>
                <a:lnTo>
                  <a:pt x="194195" y="69049"/>
                </a:lnTo>
                <a:lnTo>
                  <a:pt x="194195" y="66560"/>
                </a:lnTo>
                <a:lnTo>
                  <a:pt x="193446" y="64185"/>
                </a:lnTo>
                <a:lnTo>
                  <a:pt x="192036" y="62128"/>
                </a:lnTo>
                <a:lnTo>
                  <a:pt x="189522" y="58508"/>
                </a:lnTo>
                <a:lnTo>
                  <a:pt x="190360" y="53593"/>
                </a:lnTo>
                <a:lnTo>
                  <a:pt x="193903" y="50990"/>
                </a:lnTo>
                <a:lnTo>
                  <a:pt x="238950" y="17843"/>
                </a:lnTo>
                <a:lnTo>
                  <a:pt x="242404" y="15290"/>
                </a:lnTo>
                <a:lnTo>
                  <a:pt x="247218" y="15862"/>
                </a:lnTo>
                <a:lnTo>
                  <a:pt x="265977" y="63826"/>
                </a:lnTo>
                <a:lnTo>
                  <a:pt x="266458" y="93789"/>
                </a:lnTo>
                <a:lnTo>
                  <a:pt x="262904" y="111582"/>
                </a:lnTo>
                <a:lnTo>
                  <a:pt x="256454" y="126649"/>
                </a:lnTo>
                <a:lnTo>
                  <a:pt x="246884" y="139389"/>
                </a:lnTo>
                <a:lnTo>
                  <a:pt x="233972" y="150202"/>
                </a:lnTo>
                <a:close/>
              </a:path>
            </a:pathLst>
          </a:custGeom>
          <a:ln w="2412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724686" y="5382944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59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459269" y="5238164"/>
            <a:ext cx="506730" cy="615315"/>
          </a:xfrm>
          <a:custGeom>
            <a:avLst/>
            <a:gdLst/>
            <a:ahLst/>
            <a:cxnLst/>
            <a:rect l="l" t="t" r="r" b="b"/>
            <a:pathLst>
              <a:path w="506729" h="615314">
                <a:moveTo>
                  <a:pt x="506717" y="591184"/>
                </a:moveTo>
                <a:lnTo>
                  <a:pt x="504822" y="600575"/>
                </a:lnTo>
                <a:lnTo>
                  <a:pt x="499654" y="608245"/>
                </a:lnTo>
                <a:lnTo>
                  <a:pt x="491988" y="613418"/>
                </a:lnTo>
                <a:lnTo>
                  <a:pt x="482600" y="615314"/>
                </a:lnTo>
                <a:lnTo>
                  <a:pt x="24117" y="615314"/>
                </a:lnTo>
                <a:lnTo>
                  <a:pt x="14728" y="613418"/>
                </a:lnTo>
                <a:lnTo>
                  <a:pt x="7062" y="608245"/>
                </a:lnTo>
                <a:lnTo>
                  <a:pt x="1894" y="600575"/>
                </a:lnTo>
                <a:lnTo>
                  <a:pt x="0" y="591184"/>
                </a:lnTo>
                <a:lnTo>
                  <a:pt x="0" y="24129"/>
                </a:lnTo>
                <a:lnTo>
                  <a:pt x="1894" y="14739"/>
                </a:lnTo>
                <a:lnTo>
                  <a:pt x="7062" y="7069"/>
                </a:lnTo>
                <a:lnTo>
                  <a:pt x="14728" y="1896"/>
                </a:lnTo>
                <a:lnTo>
                  <a:pt x="24117" y="0"/>
                </a:lnTo>
                <a:lnTo>
                  <a:pt x="482600" y="0"/>
                </a:lnTo>
                <a:lnTo>
                  <a:pt x="491988" y="1896"/>
                </a:lnTo>
                <a:lnTo>
                  <a:pt x="499654" y="7069"/>
                </a:lnTo>
                <a:lnTo>
                  <a:pt x="504822" y="14739"/>
                </a:lnTo>
                <a:lnTo>
                  <a:pt x="506717" y="24129"/>
                </a:lnTo>
                <a:lnTo>
                  <a:pt x="506717" y="591184"/>
                </a:lnTo>
                <a:close/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628173" y="5744897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>
                <a:moveTo>
                  <a:pt x="0" y="0"/>
                </a:moveTo>
                <a:lnTo>
                  <a:pt x="229235" y="0"/>
                </a:lnTo>
              </a:path>
            </a:pathLst>
          </a:custGeom>
          <a:ln w="2413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531652" y="5238167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325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60314" y="6068988"/>
            <a:ext cx="88836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омобиль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13427" y="5618354"/>
            <a:ext cx="165100" cy="63500"/>
          </a:xfrm>
          <a:custGeom>
            <a:avLst/>
            <a:gdLst/>
            <a:ahLst/>
            <a:cxnLst/>
            <a:rect l="l" t="t" r="r" b="b"/>
            <a:pathLst>
              <a:path w="165100" h="63500">
                <a:moveTo>
                  <a:pt x="0" y="0"/>
                </a:moveTo>
                <a:lnTo>
                  <a:pt x="114300" y="0"/>
                </a:lnTo>
                <a:lnTo>
                  <a:pt x="165100" y="63500"/>
                </a:lnTo>
                <a:lnTo>
                  <a:pt x="0" y="63500"/>
                </a:lnTo>
              </a:path>
            </a:pathLst>
          </a:custGeom>
          <a:ln w="2413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359527" y="5618354"/>
            <a:ext cx="165100" cy="63500"/>
          </a:xfrm>
          <a:custGeom>
            <a:avLst/>
            <a:gdLst/>
            <a:ahLst/>
            <a:cxnLst/>
            <a:rect l="l" t="t" r="r" b="b"/>
            <a:pathLst>
              <a:path w="165100" h="63500">
                <a:moveTo>
                  <a:pt x="165100" y="0"/>
                </a:moveTo>
                <a:lnTo>
                  <a:pt x="50800" y="0"/>
                </a:lnTo>
                <a:lnTo>
                  <a:pt x="0" y="63500"/>
                </a:lnTo>
                <a:lnTo>
                  <a:pt x="165100" y="63500"/>
                </a:lnTo>
              </a:path>
            </a:pathLst>
          </a:custGeom>
          <a:ln w="2413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080127" y="5681854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88900" y="0"/>
                </a:lnTo>
                <a:lnTo>
                  <a:pt x="1778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826127" y="5758054"/>
            <a:ext cx="114300" cy="76200"/>
          </a:xfrm>
          <a:custGeom>
            <a:avLst/>
            <a:gdLst/>
            <a:ahLst/>
            <a:cxnLst/>
            <a:rect l="l" t="t" r="r" b="b"/>
            <a:pathLst>
              <a:path w="114300" h="76200">
                <a:moveTo>
                  <a:pt x="0" y="0"/>
                </a:moveTo>
                <a:lnTo>
                  <a:pt x="0" y="50800"/>
                </a:lnTo>
                <a:lnTo>
                  <a:pt x="1997" y="60683"/>
                </a:lnTo>
                <a:lnTo>
                  <a:pt x="7442" y="68757"/>
                </a:lnTo>
                <a:lnTo>
                  <a:pt x="15516" y="74202"/>
                </a:lnTo>
                <a:lnTo>
                  <a:pt x="25400" y="76200"/>
                </a:lnTo>
                <a:lnTo>
                  <a:pt x="88900" y="76200"/>
                </a:lnTo>
                <a:lnTo>
                  <a:pt x="98783" y="74202"/>
                </a:lnTo>
                <a:lnTo>
                  <a:pt x="106857" y="68757"/>
                </a:lnTo>
                <a:lnTo>
                  <a:pt x="112302" y="60683"/>
                </a:lnTo>
                <a:lnTo>
                  <a:pt x="114300" y="50800"/>
                </a:lnTo>
                <a:lnTo>
                  <a:pt x="1143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397627" y="5758054"/>
            <a:ext cx="114300" cy="76200"/>
          </a:xfrm>
          <a:custGeom>
            <a:avLst/>
            <a:gdLst/>
            <a:ahLst/>
            <a:cxnLst/>
            <a:rect l="l" t="t" r="r" b="b"/>
            <a:pathLst>
              <a:path w="114300" h="76200">
                <a:moveTo>
                  <a:pt x="0" y="0"/>
                </a:moveTo>
                <a:lnTo>
                  <a:pt x="0" y="50800"/>
                </a:lnTo>
                <a:lnTo>
                  <a:pt x="1997" y="60683"/>
                </a:lnTo>
                <a:lnTo>
                  <a:pt x="7442" y="68757"/>
                </a:lnTo>
                <a:lnTo>
                  <a:pt x="15516" y="74202"/>
                </a:lnTo>
                <a:lnTo>
                  <a:pt x="25400" y="76200"/>
                </a:lnTo>
                <a:lnTo>
                  <a:pt x="88900" y="76200"/>
                </a:lnTo>
                <a:lnTo>
                  <a:pt x="98783" y="74202"/>
                </a:lnTo>
                <a:lnTo>
                  <a:pt x="106857" y="68757"/>
                </a:lnTo>
                <a:lnTo>
                  <a:pt x="112302" y="60683"/>
                </a:lnTo>
                <a:lnTo>
                  <a:pt x="114300" y="50800"/>
                </a:lnTo>
                <a:lnTo>
                  <a:pt x="1143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461127" y="5440554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101600" y="50800"/>
                </a:moveTo>
                <a:lnTo>
                  <a:pt x="101600" y="57823"/>
                </a:lnTo>
                <a:lnTo>
                  <a:pt x="95910" y="63500"/>
                </a:lnTo>
                <a:lnTo>
                  <a:pt x="88900" y="63500"/>
                </a:lnTo>
                <a:lnTo>
                  <a:pt x="12700" y="63500"/>
                </a:lnTo>
                <a:lnTo>
                  <a:pt x="5689" y="63500"/>
                </a:lnTo>
                <a:lnTo>
                  <a:pt x="0" y="57823"/>
                </a:lnTo>
                <a:lnTo>
                  <a:pt x="0" y="50800"/>
                </a:lnTo>
                <a:lnTo>
                  <a:pt x="0" y="25400"/>
                </a:lnTo>
                <a:lnTo>
                  <a:pt x="0" y="18376"/>
                </a:lnTo>
                <a:lnTo>
                  <a:pt x="5689" y="12700"/>
                </a:lnTo>
                <a:lnTo>
                  <a:pt x="12700" y="12700"/>
                </a:lnTo>
                <a:lnTo>
                  <a:pt x="88900" y="0"/>
                </a:lnTo>
                <a:lnTo>
                  <a:pt x="95910" y="0"/>
                </a:lnTo>
                <a:lnTo>
                  <a:pt x="101600" y="5676"/>
                </a:lnTo>
                <a:lnTo>
                  <a:pt x="101600" y="12700"/>
                </a:lnTo>
                <a:lnTo>
                  <a:pt x="101600" y="50800"/>
                </a:lnTo>
                <a:close/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800727" y="5440554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50800"/>
                </a:moveTo>
                <a:lnTo>
                  <a:pt x="0" y="57823"/>
                </a:lnTo>
                <a:lnTo>
                  <a:pt x="5689" y="63500"/>
                </a:lnTo>
                <a:lnTo>
                  <a:pt x="12700" y="63500"/>
                </a:lnTo>
                <a:lnTo>
                  <a:pt x="88900" y="63500"/>
                </a:lnTo>
                <a:lnTo>
                  <a:pt x="95910" y="63500"/>
                </a:lnTo>
                <a:lnTo>
                  <a:pt x="101600" y="57823"/>
                </a:lnTo>
                <a:lnTo>
                  <a:pt x="101600" y="50800"/>
                </a:lnTo>
                <a:lnTo>
                  <a:pt x="101600" y="25400"/>
                </a:lnTo>
                <a:lnTo>
                  <a:pt x="101600" y="18376"/>
                </a:lnTo>
                <a:lnTo>
                  <a:pt x="95910" y="12700"/>
                </a:lnTo>
                <a:lnTo>
                  <a:pt x="88900" y="12700"/>
                </a:lnTo>
                <a:lnTo>
                  <a:pt x="12700" y="0"/>
                </a:lnTo>
                <a:lnTo>
                  <a:pt x="5689" y="0"/>
                </a:lnTo>
                <a:lnTo>
                  <a:pt x="0" y="5676"/>
                </a:lnTo>
                <a:lnTo>
                  <a:pt x="0" y="12700"/>
                </a:lnTo>
                <a:lnTo>
                  <a:pt x="0" y="50800"/>
                </a:lnTo>
                <a:close/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902327" y="537705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133350"/>
                </a:moveTo>
                <a:lnTo>
                  <a:pt x="6798" y="91201"/>
                </a:lnTo>
                <a:lnTo>
                  <a:pt x="25728" y="54595"/>
                </a:lnTo>
                <a:lnTo>
                  <a:pt x="54595" y="25728"/>
                </a:lnTo>
                <a:lnTo>
                  <a:pt x="91201" y="6798"/>
                </a:lnTo>
                <a:lnTo>
                  <a:pt x="13335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322836" y="537705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3350" y="133350"/>
                </a:moveTo>
                <a:lnTo>
                  <a:pt x="126551" y="91201"/>
                </a:lnTo>
                <a:lnTo>
                  <a:pt x="107621" y="54595"/>
                </a:lnTo>
                <a:lnTo>
                  <a:pt x="78754" y="25728"/>
                </a:lnTo>
                <a:lnTo>
                  <a:pt x="42148" y="6798"/>
                </a:ln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029327" y="53770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813427" y="5516754"/>
            <a:ext cx="711200" cy="152400"/>
          </a:xfrm>
          <a:custGeom>
            <a:avLst/>
            <a:gdLst/>
            <a:ahLst/>
            <a:cxnLst/>
            <a:rect l="l" t="t" r="r" b="b"/>
            <a:pathLst>
              <a:path w="711200" h="152400">
                <a:moveTo>
                  <a:pt x="0" y="152400"/>
                </a:moveTo>
                <a:lnTo>
                  <a:pt x="0" y="101600"/>
                </a:lnTo>
                <a:lnTo>
                  <a:pt x="7211" y="62054"/>
                </a:lnTo>
                <a:lnTo>
                  <a:pt x="26877" y="29759"/>
                </a:lnTo>
                <a:lnTo>
                  <a:pt x="56048" y="7984"/>
                </a:lnTo>
                <a:lnTo>
                  <a:pt x="91770" y="0"/>
                </a:lnTo>
                <a:lnTo>
                  <a:pt x="619429" y="0"/>
                </a:lnTo>
                <a:lnTo>
                  <a:pt x="655151" y="7984"/>
                </a:lnTo>
                <a:lnTo>
                  <a:pt x="684322" y="29759"/>
                </a:lnTo>
                <a:lnTo>
                  <a:pt x="703988" y="62054"/>
                </a:lnTo>
                <a:lnTo>
                  <a:pt x="711200" y="101600"/>
                </a:lnTo>
                <a:lnTo>
                  <a:pt x="711200" y="15240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813427" y="5643754"/>
            <a:ext cx="177800" cy="114300"/>
          </a:xfrm>
          <a:custGeom>
            <a:avLst/>
            <a:gdLst/>
            <a:ahLst/>
            <a:cxnLst/>
            <a:rect l="l" t="t" r="r" b="b"/>
            <a:pathLst>
              <a:path w="177800" h="114300">
                <a:moveTo>
                  <a:pt x="177800" y="114300"/>
                </a:moveTo>
                <a:lnTo>
                  <a:pt x="25400" y="114300"/>
                </a:lnTo>
                <a:lnTo>
                  <a:pt x="15516" y="112302"/>
                </a:lnTo>
                <a:lnTo>
                  <a:pt x="7442" y="106857"/>
                </a:lnTo>
                <a:lnTo>
                  <a:pt x="1997" y="98783"/>
                </a:lnTo>
                <a:lnTo>
                  <a:pt x="0" y="88900"/>
                </a:ln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346827" y="5643754"/>
            <a:ext cx="177800" cy="114300"/>
          </a:xfrm>
          <a:custGeom>
            <a:avLst/>
            <a:gdLst/>
            <a:ahLst/>
            <a:cxnLst/>
            <a:rect l="l" t="t" r="r" b="b"/>
            <a:pathLst>
              <a:path w="177800" h="114300">
                <a:moveTo>
                  <a:pt x="177800" y="0"/>
                </a:moveTo>
                <a:lnTo>
                  <a:pt x="177800" y="88900"/>
                </a:lnTo>
                <a:lnTo>
                  <a:pt x="175802" y="98783"/>
                </a:lnTo>
                <a:lnTo>
                  <a:pt x="170357" y="106857"/>
                </a:lnTo>
                <a:lnTo>
                  <a:pt x="162283" y="112302"/>
                </a:lnTo>
                <a:lnTo>
                  <a:pt x="152400" y="114300"/>
                </a:lnTo>
                <a:lnTo>
                  <a:pt x="0" y="11430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991227" y="5758054"/>
            <a:ext cx="355600" cy="25400"/>
          </a:xfrm>
          <a:custGeom>
            <a:avLst/>
            <a:gdLst/>
            <a:ahLst/>
            <a:cxnLst/>
            <a:rect l="l" t="t" r="r" b="b"/>
            <a:pathLst>
              <a:path w="355600" h="25400">
                <a:moveTo>
                  <a:pt x="0" y="0"/>
                </a:moveTo>
                <a:lnTo>
                  <a:pt x="1997" y="9883"/>
                </a:lnTo>
                <a:lnTo>
                  <a:pt x="7442" y="17957"/>
                </a:lnTo>
                <a:lnTo>
                  <a:pt x="15516" y="23402"/>
                </a:lnTo>
                <a:lnTo>
                  <a:pt x="25400" y="25400"/>
                </a:lnTo>
                <a:lnTo>
                  <a:pt x="330200" y="25400"/>
                </a:lnTo>
                <a:lnTo>
                  <a:pt x="340083" y="23402"/>
                </a:lnTo>
                <a:lnTo>
                  <a:pt x="348157" y="17957"/>
                </a:lnTo>
                <a:lnTo>
                  <a:pt x="353602" y="9883"/>
                </a:lnTo>
                <a:lnTo>
                  <a:pt x="35560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378415" y="5340923"/>
            <a:ext cx="142875" cy="495934"/>
          </a:xfrm>
          <a:custGeom>
            <a:avLst/>
            <a:gdLst/>
            <a:ahLst/>
            <a:cxnLst/>
            <a:rect l="l" t="t" r="r" b="b"/>
            <a:pathLst>
              <a:path w="142875" h="495935">
                <a:moveTo>
                  <a:pt x="142379" y="495363"/>
                </a:moveTo>
                <a:lnTo>
                  <a:pt x="0" y="495363"/>
                </a:lnTo>
                <a:lnTo>
                  <a:pt x="0" y="0"/>
                </a:lnTo>
                <a:lnTo>
                  <a:pt x="142379" y="112852"/>
                </a:lnTo>
                <a:lnTo>
                  <a:pt x="142379" y="495363"/>
                </a:lnTo>
                <a:close/>
              </a:path>
            </a:pathLst>
          </a:custGeom>
          <a:ln w="20065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127464" y="5684456"/>
            <a:ext cx="140970" cy="152400"/>
          </a:xfrm>
          <a:custGeom>
            <a:avLst/>
            <a:gdLst/>
            <a:ahLst/>
            <a:cxnLst/>
            <a:rect l="l" t="t" r="r" b="b"/>
            <a:pathLst>
              <a:path w="140970" h="152400">
                <a:moveTo>
                  <a:pt x="140487" y="151828"/>
                </a:moveTo>
                <a:lnTo>
                  <a:pt x="0" y="151828"/>
                </a:lnTo>
                <a:lnTo>
                  <a:pt x="0" y="0"/>
                </a:lnTo>
                <a:lnTo>
                  <a:pt x="140487" y="0"/>
                </a:lnTo>
                <a:lnTo>
                  <a:pt x="140487" y="151828"/>
                </a:lnTo>
                <a:close/>
              </a:path>
            </a:pathLst>
          </a:custGeom>
          <a:ln w="2006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336167" y="5836287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3453" y="0"/>
                </a:lnTo>
              </a:path>
            </a:pathLst>
          </a:custGeom>
          <a:ln w="2006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941832" y="583628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60" y="0"/>
                </a:lnTo>
              </a:path>
            </a:pathLst>
          </a:custGeom>
          <a:ln w="2006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378407" y="5501896"/>
            <a:ext cx="58419" cy="78105"/>
          </a:xfrm>
          <a:custGeom>
            <a:avLst/>
            <a:gdLst/>
            <a:ahLst/>
            <a:cxnLst/>
            <a:rect l="l" t="t" r="r" b="b"/>
            <a:pathLst>
              <a:path w="58420" h="78104">
                <a:moveTo>
                  <a:pt x="58318" y="77685"/>
                </a:moveTo>
                <a:lnTo>
                  <a:pt x="0" y="77685"/>
                </a:lnTo>
                <a:lnTo>
                  <a:pt x="0" y="0"/>
                </a:lnTo>
                <a:lnTo>
                  <a:pt x="58318" y="0"/>
                </a:lnTo>
                <a:lnTo>
                  <a:pt x="58318" y="77685"/>
                </a:lnTo>
                <a:close/>
              </a:path>
            </a:pathLst>
          </a:custGeom>
          <a:ln w="2006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378407" y="5638269"/>
            <a:ext cx="58419" cy="78105"/>
          </a:xfrm>
          <a:custGeom>
            <a:avLst/>
            <a:gdLst/>
            <a:ahLst/>
            <a:cxnLst/>
            <a:rect l="l" t="t" r="r" b="b"/>
            <a:pathLst>
              <a:path w="58420" h="78104">
                <a:moveTo>
                  <a:pt x="58318" y="77685"/>
                </a:moveTo>
                <a:lnTo>
                  <a:pt x="0" y="77685"/>
                </a:lnTo>
                <a:lnTo>
                  <a:pt x="0" y="0"/>
                </a:lnTo>
                <a:lnTo>
                  <a:pt x="58318" y="0"/>
                </a:lnTo>
                <a:lnTo>
                  <a:pt x="58318" y="77685"/>
                </a:lnTo>
                <a:close/>
              </a:path>
            </a:pathLst>
          </a:custGeom>
          <a:ln w="2006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008795" y="5235325"/>
            <a:ext cx="370205" cy="601980"/>
          </a:xfrm>
          <a:custGeom>
            <a:avLst/>
            <a:gdLst/>
            <a:ahLst/>
            <a:cxnLst/>
            <a:rect l="l" t="t" r="r" b="b"/>
            <a:pathLst>
              <a:path w="370204" h="601979">
                <a:moveTo>
                  <a:pt x="0" y="601941"/>
                </a:moveTo>
                <a:lnTo>
                  <a:pt x="0" y="42240"/>
                </a:lnTo>
                <a:lnTo>
                  <a:pt x="3319" y="25797"/>
                </a:lnTo>
                <a:lnTo>
                  <a:pt x="12371" y="12371"/>
                </a:lnTo>
                <a:lnTo>
                  <a:pt x="25797" y="3319"/>
                </a:lnTo>
                <a:lnTo>
                  <a:pt x="42240" y="0"/>
                </a:lnTo>
                <a:lnTo>
                  <a:pt x="327367" y="0"/>
                </a:lnTo>
                <a:lnTo>
                  <a:pt x="343812" y="3319"/>
                </a:lnTo>
                <a:lnTo>
                  <a:pt x="357243" y="12371"/>
                </a:lnTo>
                <a:lnTo>
                  <a:pt x="366299" y="25797"/>
                </a:lnTo>
                <a:lnTo>
                  <a:pt x="369620" y="42240"/>
                </a:lnTo>
                <a:lnTo>
                  <a:pt x="369620" y="116166"/>
                </a:lnTo>
              </a:path>
            </a:pathLst>
          </a:custGeom>
          <a:ln w="2006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198882" y="568942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87"/>
                </a:lnTo>
              </a:path>
            </a:pathLst>
          </a:custGeom>
          <a:ln w="2006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082658" y="5324602"/>
            <a:ext cx="73660" cy="67310"/>
          </a:xfrm>
          <a:custGeom>
            <a:avLst/>
            <a:gdLst/>
            <a:ahLst/>
            <a:cxnLst/>
            <a:rect l="l" t="t" r="r" b="b"/>
            <a:pathLst>
              <a:path w="73659" h="67310">
                <a:moveTo>
                  <a:pt x="73113" y="67119"/>
                </a:moveTo>
                <a:lnTo>
                  <a:pt x="0" y="67119"/>
                </a:lnTo>
                <a:lnTo>
                  <a:pt x="0" y="0"/>
                </a:lnTo>
                <a:lnTo>
                  <a:pt x="73113" y="0"/>
                </a:lnTo>
                <a:lnTo>
                  <a:pt x="73113" y="67119"/>
                </a:lnTo>
                <a:close/>
              </a:path>
            </a:pathLst>
          </a:custGeom>
          <a:ln w="2006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082658" y="5462714"/>
            <a:ext cx="73660" cy="67310"/>
          </a:xfrm>
          <a:custGeom>
            <a:avLst/>
            <a:gdLst/>
            <a:ahLst/>
            <a:cxnLst/>
            <a:rect l="l" t="t" r="r" b="b"/>
            <a:pathLst>
              <a:path w="73659" h="67310">
                <a:moveTo>
                  <a:pt x="73113" y="67119"/>
                </a:moveTo>
                <a:lnTo>
                  <a:pt x="0" y="67119"/>
                </a:lnTo>
                <a:lnTo>
                  <a:pt x="0" y="0"/>
                </a:lnTo>
                <a:lnTo>
                  <a:pt x="73113" y="0"/>
                </a:lnTo>
                <a:lnTo>
                  <a:pt x="73113" y="67119"/>
                </a:lnTo>
                <a:close/>
              </a:path>
            </a:pathLst>
          </a:custGeom>
          <a:ln w="2006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229166" y="5324602"/>
            <a:ext cx="73660" cy="67310"/>
          </a:xfrm>
          <a:custGeom>
            <a:avLst/>
            <a:gdLst/>
            <a:ahLst/>
            <a:cxnLst/>
            <a:rect l="l" t="t" r="r" b="b"/>
            <a:pathLst>
              <a:path w="73659" h="67310">
                <a:moveTo>
                  <a:pt x="73113" y="67119"/>
                </a:moveTo>
                <a:lnTo>
                  <a:pt x="0" y="67119"/>
                </a:lnTo>
                <a:lnTo>
                  <a:pt x="0" y="0"/>
                </a:lnTo>
                <a:lnTo>
                  <a:pt x="73113" y="0"/>
                </a:lnTo>
                <a:lnTo>
                  <a:pt x="73113" y="67119"/>
                </a:lnTo>
                <a:close/>
              </a:path>
            </a:pathLst>
          </a:custGeom>
          <a:ln w="2006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9229166" y="5462714"/>
            <a:ext cx="73660" cy="67310"/>
          </a:xfrm>
          <a:custGeom>
            <a:avLst/>
            <a:gdLst/>
            <a:ahLst/>
            <a:cxnLst/>
            <a:rect l="l" t="t" r="r" b="b"/>
            <a:pathLst>
              <a:path w="73659" h="67310">
                <a:moveTo>
                  <a:pt x="73113" y="67119"/>
                </a:moveTo>
                <a:lnTo>
                  <a:pt x="0" y="67119"/>
                </a:lnTo>
                <a:lnTo>
                  <a:pt x="0" y="0"/>
                </a:lnTo>
                <a:lnTo>
                  <a:pt x="73113" y="0"/>
                </a:lnTo>
                <a:lnTo>
                  <a:pt x="73113" y="67119"/>
                </a:lnTo>
                <a:close/>
              </a:path>
            </a:pathLst>
          </a:custGeom>
          <a:ln w="2006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878246" y="5609769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174396" y="87198"/>
                </a:moveTo>
                <a:lnTo>
                  <a:pt x="167542" y="121139"/>
                </a:lnTo>
                <a:lnTo>
                  <a:pt x="148851" y="148856"/>
                </a:lnTo>
                <a:lnTo>
                  <a:pt x="121134" y="167543"/>
                </a:lnTo>
                <a:lnTo>
                  <a:pt x="87198" y="174396"/>
                </a:lnTo>
                <a:lnTo>
                  <a:pt x="53262" y="167543"/>
                </a:lnTo>
                <a:lnTo>
                  <a:pt x="25544" y="148856"/>
                </a:lnTo>
                <a:lnTo>
                  <a:pt x="6854" y="121139"/>
                </a:lnTo>
                <a:lnTo>
                  <a:pt x="0" y="87198"/>
                </a:lnTo>
                <a:lnTo>
                  <a:pt x="6854" y="53256"/>
                </a:lnTo>
                <a:lnTo>
                  <a:pt x="25544" y="25539"/>
                </a:lnTo>
                <a:lnTo>
                  <a:pt x="53262" y="6852"/>
                </a:lnTo>
                <a:lnTo>
                  <a:pt x="87198" y="0"/>
                </a:lnTo>
                <a:lnTo>
                  <a:pt x="121134" y="6852"/>
                </a:lnTo>
                <a:lnTo>
                  <a:pt x="148851" y="25539"/>
                </a:lnTo>
                <a:lnTo>
                  <a:pt x="167542" y="53256"/>
                </a:lnTo>
                <a:lnTo>
                  <a:pt x="174396" y="87198"/>
                </a:lnTo>
                <a:close/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889869" y="5819043"/>
            <a:ext cx="139700" cy="128270"/>
          </a:xfrm>
          <a:custGeom>
            <a:avLst/>
            <a:gdLst/>
            <a:ahLst/>
            <a:cxnLst/>
            <a:rect l="l" t="t" r="r" b="b"/>
            <a:pathLst>
              <a:path w="139700" h="128270">
                <a:moveTo>
                  <a:pt x="139522" y="0"/>
                </a:moveTo>
                <a:lnTo>
                  <a:pt x="139522" y="127889"/>
                </a:lnTo>
                <a:lnTo>
                  <a:pt x="69761" y="69761"/>
                </a:lnTo>
                <a:lnTo>
                  <a:pt x="0" y="127889"/>
                </a:lnTo>
                <a:lnTo>
                  <a:pt x="0" y="0"/>
                </a:lnTo>
              </a:path>
            </a:pathLst>
          </a:custGeom>
          <a:ln w="23253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122398" y="5295860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176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761985" y="5481877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162763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761985" y="556325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874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657350" y="5237732"/>
            <a:ext cx="465455" cy="581660"/>
          </a:xfrm>
          <a:custGeom>
            <a:avLst/>
            <a:gdLst/>
            <a:ahLst/>
            <a:cxnLst/>
            <a:rect l="l" t="t" r="r" b="b"/>
            <a:pathLst>
              <a:path w="465454" h="581660">
                <a:moveTo>
                  <a:pt x="0" y="581304"/>
                </a:moveTo>
                <a:lnTo>
                  <a:pt x="0" y="104635"/>
                </a:lnTo>
                <a:lnTo>
                  <a:pt x="104635" y="0"/>
                </a:lnTo>
                <a:lnTo>
                  <a:pt x="441794" y="0"/>
                </a:lnTo>
                <a:lnTo>
                  <a:pt x="450845" y="2041"/>
                </a:lnTo>
                <a:lnTo>
                  <a:pt x="458236" y="7610"/>
                </a:lnTo>
                <a:lnTo>
                  <a:pt x="463220" y="15869"/>
                </a:lnTo>
                <a:lnTo>
                  <a:pt x="465048" y="25984"/>
                </a:lnTo>
                <a:lnTo>
                  <a:pt x="465048" y="58127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657350" y="5237732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635" y="0"/>
                </a:moveTo>
                <a:lnTo>
                  <a:pt x="104635" y="104635"/>
                </a:lnTo>
                <a:lnTo>
                  <a:pt x="0" y="104635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657350" y="5819037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96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087524" y="581903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74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172058" y="7227828"/>
            <a:ext cx="18542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51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"/>
            <a:ext cx="10692130" cy="7560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35433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8522" y="1040297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4959" y="2032205"/>
            <a:ext cx="5288280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ИПОТЕЧНАЯ</a:t>
            </a:r>
            <a:r>
              <a:rPr spc="60" dirty="0"/>
              <a:t> </a:t>
            </a:r>
            <a:r>
              <a:rPr spc="110" dirty="0"/>
              <a:t>СДЕЛКА</a:t>
            </a:r>
          </a:p>
        </p:txBody>
      </p:sp>
      <p:sp>
        <p:nvSpPr>
          <p:cNvPr id="8" name="object 8"/>
          <p:cNvSpPr/>
          <p:nvPr/>
        </p:nvSpPr>
        <p:spPr>
          <a:xfrm>
            <a:off x="7340884" y="698930"/>
            <a:ext cx="431165" cy="80010"/>
          </a:xfrm>
          <a:custGeom>
            <a:avLst/>
            <a:gdLst/>
            <a:ahLst/>
            <a:cxnLst/>
            <a:rect l="l" t="t" r="r" b="b"/>
            <a:pathLst>
              <a:path w="431165" h="80009">
                <a:moveTo>
                  <a:pt x="430580" y="0"/>
                </a:moveTo>
                <a:lnTo>
                  <a:pt x="28968" y="0"/>
                </a:lnTo>
                <a:lnTo>
                  <a:pt x="0" y="79603"/>
                </a:lnTo>
                <a:lnTo>
                  <a:pt x="401599" y="79603"/>
                </a:lnTo>
                <a:lnTo>
                  <a:pt x="43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97405" y="818344"/>
            <a:ext cx="431165" cy="80010"/>
          </a:xfrm>
          <a:custGeom>
            <a:avLst/>
            <a:gdLst/>
            <a:ahLst/>
            <a:cxnLst/>
            <a:rect l="l" t="t" r="r" b="b"/>
            <a:pathLst>
              <a:path w="431165" h="80009">
                <a:moveTo>
                  <a:pt x="430580" y="0"/>
                </a:moveTo>
                <a:lnTo>
                  <a:pt x="28968" y="0"/>
                </a:lnTo>
                <a:lnTo>
                  <a:pt x="0" y="79616"/>
                </a:lnTo>
                <a:lnTo>
                  <a:pt x="401612" y="79616"/>
                </a:lnTo>
                <a:lnTo>
                  <a:pt x="43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54005" y="937760"/>
            <a:ext cx="431165" cy="80010"/>
          </a:xfrm>
          <a:custGeom>
            <a:avLst/>
            <a:gdLst/>
            <a:ahLst/>
            <a:cxnLst/>
            <a:rect l="l" t="t" r="r" b="b"/>
            <a:pathLst>
              <a:path w="431165" h="80009">
                <a:moveTo>
                  <a:pt x="430580" y="0"/>
                </a:moveTo>
                <a:lnTo>
                  <a:pt x="28968" y="0"/>
                </a:lnTo>
                <a:lnTo>
                  <a:pt x="0" y="79603"/>
                </a:lnTo>
                <a:lnTo>
                  <a:pt x="401599" y="79603"/>
                </a:lnTo>
                <a:lnTo>
                  <a:pt x="43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51448" y="818347"/>
            <a:ext cx="1088390" cy="478155"/>
          </a:xfrm>
          <a:custGeom>
            <a:avLst/>
            <a:gdLst/>
            <a:ahLst/>
            <a:cxnLst/>
            <a:rect l="l" t="t" r="r" b="b"/>
            <a:pathLst>
              <a:path w="1088390" h="478155">
                <a:moveTo>
                  <a:pt x="1063586" y="0"/>
                </a:moveTo>
                <a:lnTo>
                  <a:pt x="752856" y="0"/>
                </a:lnTo>
                <a:lnTo>
                  <a:pt x="752856" y="477659"/>
                </a:lnTo>
                <a:lnTo>
                  <a:pt x="907389" y="477659"/>
                </a:lnTo>
                <a:lnTo>
                  <a:pt x="949551" y="476431"/>
                </a:lnTo>
                <a:lnTo>
                  <a:pt x="1009077" y="464056"/>
                </a:lnTo>
                <a:lnTo>
                  <a:pt x="1051767" y="434139"/>
                </a:lnTo>
                <a:lnTo>
                  <a:pt x="1074668" y="397497"/>
                </a:lnTo>
                <a:lnTo>
                  <a:pt x="847890" y="397497"/>
                </a:lnTo>
                <a:lnTo>
                  <a:pt x="847890" y="264452"/>
                </a:lnTo>
                <a:lnTo>
                  <a:pt x="1073925" y="264452"/>
                </a:lnTo>
                <a:lnTo>
                  <a:pt x="1071330" y="257525"/>
                </a:lnTo>
                <a:lnTo>
                  <a:pt x="1041273" y="219824"/>
                </a:lnTo>
                <a:lnTo>
                  <a:pt x="997885" y="195753"/>
                </a:lnTo>
                <a:lnTo>
                  <a:pt x="924750" y="185940"/>
                </a:lnTo>
                <a:lnTo>
                  <a:pt x="847890" y="185940"/>
                </a:lnTo>
                <a:lnTo>
                  <a:pt x="847890" y="80162"/>
                </a:lnTo>
                <a:lnTo>
                  <a:pt x="1036307" y="80162"/>
                </a:lnTo>
                <a:lnTo>
                  <a:pt x="1063586" y="0"/>
                </a:lnTo>
                <a:close/>
              </a:path>
              <a:path w="1088390" h="478155">
                <a:moveTo>
                  <a:pt x="1073925" y="264452"/>
                </a:moveTo>
                <a:lnTo>
                  <a:pt x="918959" y="264452"/>
                </a:lnTo>
                <a:lnTo>
                  <a:pt x="934080" y="265213"/>
                </a:lnTo>
                <a:lnTo>
                  <a:pt x="946334" y="267446"/>
                </a:lnTo>
                <a:lnTo>
                  <a:pt x="983003" y="298640"/>
                </a:lnTo>
                <a:lnTo>
                  <a:pt x="989203" y="330555"/>
                </a:lnTo>
                <a:lnTo>
                  <a:pt x="987820" y="347069"/>
                </a:lnTo>
                <a:lnTo>
                  <a:pt x="965460" y="385640"/>
                </a:lnTo>
                <a:lnTo>
                  <a:pt x="919784" y="397497"/>
                </a:lnTo>
                <a:lnTo>
                  <a:pt x="1074668" y="397497"/>
                </a:lnTo>
                <a:lnTo>
                  <a:pt x="1083198" y="376137"/>
                </a:lnTo>
                <a:lnTo>
                  <a:pt x="1088377" y="333032"/>
                </a:lnTo>
                <a:lnTo>
                  <a:pt x="1083456" y="289895"/>
                </a:lnTo>
                <a:lnTo>
                  <a:pt x="1073925" y="264452"/>
                </a:lnTo>
                <a:close/>
              </a:path>
              <a:path w="1088390" h="478155">
                <a:moveTo>
                  <a:pt x="573519" y="80162"/>
                </a:moveTo>
                <a:lnTo>
                  <a:pt x="477659" y="80162"/>
                </a:lnTo>
                <a:lnTo>
                  <a:pt x="477659" y="477659"/>
                </a:lnTo>
                <a:lnTo>
                  <a:pt x="573519" y="477659"/>
                </a:lnTo>
                <a:lnTo>
                  <a:pt x="573519" y="80162"/>
                </a:lnTo>
                <a:close/>
              </a:path>
              <a:path w="1088390" h="478155">
                <a:moveTo>
                  <a:pt x="723099" y="0"/>
                </a:moveTo>
                <a:lnTo>
                  <a:pt x="339661" y="0"/>
                </a:lnTo>
                <a:lnTo>
                  <a:pt x="339661" y="80162"/>
                </a:lnTo>
                <a:lnTo>
                  <a:pt x="695833" y="80162"/>
                </a:lnTo>
                <a:lnTo>
                  <a:pt x="723099" y="0"/>
                </a:lnTo>
                <a:close/>
              </a:path>
              <a:path w="1088390" h="478155">
                <a:moveTo>
                  <a:pt x="152895" y="0"/>
                </a:moveTo>
                <a:lnTo>
                  <a:pt x="0" y="0"/>
                </a:lnTo>
                <a:lnTo>
                  <a:pt x="0" y="477659"/>
                </a:lnTo>
                <a:lnTo>
                  <a:pt x="172720" y="477659"/>
                </a:lnTo>
                <a:lnTo>
                  <a:pt x="195421" y="477324"/>
                </a:lnTo>
                <a:lnTo>
                  <a:pt x="242138" y="471042"/>
                </a:lnTo>
                <a:lnTo>
                  <a:pt x="280527" y="454065"/>
                </a:lnTo>
                <a:lnTo>
                  <a:pt x="309387" y="426316"/>
                </a:lnTo>
                <a:lnTo>
                  <a:pt x="322656" y="399148"/>
                </a:lnTo>
                <a:lnTo>
                  <a:pt x="95872" y="399148"/>
                </a:lnTo>
                <a:lnTo>
                  <a:pt x="95872" y="273532"/>
                </a:lnTo>
                <a:lnTo>
                  <a:pt x="314087" y="273532"/>
                </a:lnTo>
                <a:lnTo>
                  <a:pt x="311555" y="269168"/>
                </a:lnTo>
                <a:lnTo>
                  <a:pt x="274472" y="237280"/>
                </a:lnTo>
                <a:lnTo>
                  <a:pt x="248754" y="224777"/>
                </a:lnTo>
                <a:lnTo>
                  <a:pt x="248754" y="223126"/>
                </a:lnTo>
                <a:lnTo>
                  <a:pt x="285940" y="197510"/>
                </a:lnTo>
                <a:lnTo>
                  <a:pt x="291480" y="190893"/>
                </a:lnTo>
                <a:lnTo>
                  <a:pt x="95034" y="190893"/>
                </a:lnTo>
                <a:lnTo>
                  <a:pt x="95034" y="78511"/>
                </a:lnTo>
                <a:lnTo>
                  <a:pt x="309811" y="78511"/>
                </a:lnTo>
                <a:lnTo>
                  <a:pt x="291409" y="46174"/>
                </a:lnTo>
                <a:lnTo>
                  <a:pt x="224790" y="6603"/>
                </a:lnTo>
                <a:lnTo>
                  <a:pt x="174699" y="335"/>
                </a:lnTo>
                <a:lnTo>
                  <a:pt x="152895" y="0"/>
                </a:lnTo>
                <a:close/>
              </a:path>
              <a:path w="1088390" h="478155">
                <a:moveTo>
                  <a:pt x="314087" y="273532"/>
                </a:moveTo>
                <a:lnTo>
                  <a:pt x="158673" y="273532"/>
                </a:lnTo>
                <a:lnTo>
                  <a:pt x="178801" y="274450"/>
                </a:lnTo>
                <a:lnTo>
                  <a:pt x="195135" y="277771"/>
                </a:lnTo>
                <a:lnTo>
                  <a:pt x="225248" y="303801"/>
                </a:lnTo>
                <a:lnTo>
                  <a:pt x="232219" y="336346"/>
                </a:lnTo>
                <a:lnTo>
                  <a:pt x="231110" y="350938"/>
                </a:lnTo>
                <a:lnTo>
                  <a:pt x="213220" y="385102"/>
                </a:lnTo>
                <a:lnTo>
                  <a:pt x="176490" y="398696"/>
                </a:lnTo>
                <a:lnTo>
                  <a:pt x="161975" y="399148"/>
                </a:lnTo>
                <a:lnTo>
                  <a:pt x="322656" y="399148"/>
                </a:lnTo>
                <a:lnTo>
                  <a:pt x="327556" y="389114"/>
                </a:lnTo>
                <a:lnTo>
                  <a:pt x="333870" y="343776"/>
                </a:lnTo>
                <a:lnTo>
                  <a:pt x="331494" y="315706"/>
                </a:lnTo>
                <a:lnTo>
                  <a:pt x="324159" y="290888"/>
                </a:lnTo>
                <a:lnTo>
                  <a:pt x="314087" y="273532"/>
                </a:lnTo>
                <a:close/>
              </a:path>
              <a:path w="1088390" h="478155">
                <a:moveTo>
                  <a:pt x="309811" y="78511"/>
                </a:moveTo>
                <a:lnTo>
                  <a:pt x="145453" y="78511"/>
                </a:lnTo>
                <a:lnTo>
                  <a:pt x="157522" y="78679"/>
                </a:lnTo>
                <a:lnTo>
                  <a:pt x="167038" y="79233"/>
                </a:lnTo>
                <a:lnTo>
                  <a:pt x="208051" y="98653"/>
                </a:lnTo>
                <a:lnTo>
                  <a:pt x="218173" y="134696"/>
                </a:lnTo>
                <a:lnTo>
                  <a:pt x="215629" y="153669"/>
                </a:lnTo>
                <a:lnTo>
                  <a:pt x="181813" y="188417"/>
                </a:lnTo>
                <a:lnTo>
                  <a:pt x="95034" y="190893"/>
                </a:lnTo>
                <a:lnTo>
                  <a:pt x="291480" y="190893"/>
                </a:lnTo>
                <a:lnTo>
                  <a:pt x="298732" y="182232"/>
                </a:lnTo>
                <a:lnTo>
                  <a:pt x="308349" y="163934"/>
                </a:lnTo>
                <a:lnTo>
                  <a:pt x="314404" y="143003"/>
                </a:lnTo>
                <a:lnTo>
                  <a:pt x="316509" y="119824"/>
                </a:lnTo>
                <a:lnTo>
                  <a:pt x="309963" y="78777"/>
                </a:lnTo>
                <a:lnTo>
                  <a:pt x="309811" y="78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6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522" y="1408085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822" y="241686"/>
            <a:ext cx="4314190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20" dirty="0">
                <a:solidFill>
                  <a:srgbClr val="00377B"/>
                </a:solidFill>
              </a:rPr>
              <a:t>СХЕМА</a:t>
            </a:r>
            <a:r>
              <a:rPr sz="2400" spc="-75" dirty="0">
                <a:solidFill>
                  <a:srgbClr val="00377B"/>
                </a:solidFill>
              </a:rPr>
              <a:t> </a:t>
            </a:r>
            <a:r>
              <a:rPr sz="2400" spc="-10" dirty="0">
                <a:solidFill>
                  <a:srgbClr val="00377B"/>
                </a:solidFill>
              </a:rPr>
              <a:t>ВЗАИМОДЕЙСТВИЯ.  </a:t>
            </a:r>
            <a:r>
              <a:rPr sz="2400" spc="-15" dirty="0">
                <a:solidFill>
                  <a:srgbClr val="00377B"/>
                </a:solidFill>
              </a:rPr>
              <a:t>СТРОЯЩЕЕСЯ </a:t>
            </a:r>
            <a:r>
              <a:rPr sz="2400" dirty="0">
                <a:solidFill>
                  <a:srgbClr val="00377B"/>
                </a:solidFill>
              </a:rPr>
              <a:t>ЖИЛЬЕ/  </a:t>
            </a:r>
            <a:r>
              <a:rPr sz="2400" spc="-25" dirty="0">
                <a:solidFill>
                  <a:srgbClr val="00377B"/>
                </a:solidFill>
              </a:rPr>
              <a:t>ГОТОВОЕ</a:t>
            </a:r>
            <a:r>
              <a:rPr sz="2400" spc="-85" dirty="0">
                <a:solidFill>
                  <a:srgbClr val="00377B"/>
                </a:solidFill>
              </a:rPr>
              <a:t> </a:t>
            </a:r>
            <a:r>
              <a:rPr sz="2400" dirty="0">
                <a:solidFill>
                  <a:srgbClr val="00377B"/>
                </a:solidFill>
              </a:rPr>
              <a:t>ЖИЛЬЕ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111621" y="3897474"/>
            <a:ext cx="2216785" cy="82105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222885" marR="202565" lvl="0" indent="16637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Получение согласия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из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страховой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компании.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23265" marR="202565" lvl="0" indent="-5003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Страхуется только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жизнь  и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здоровье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9650" y="2470765"/>
            <a:ext cx="2286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" algn="l"/>
              </a:tabLst>
              <a:defRPr/>
            </a:pPr>
            <a:r>
              <a:rPr kumimoji="0" sz="1200" b="0" i="0" u="sng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0906" y="2470765"/>
            <a:ext cx="23812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4154" algn="l"/>
              </a:tabLst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9323" y="2248730"/>
            <a:ext cx="2210435" cy="82105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254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54305" marR="75565" lvl="0" indent="-6476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Консультация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менеджером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компании и выбор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объекта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9931" y="4119510"/>
            <a:ext cx="1473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heavy" strike="noStrike" kern="1200" cap="none" spc="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9650" y="4119510"/>
            <a:ext cx="2286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" algn="l"/>
              </a:tabLst>
              <a:defRPr/>
            </a:pPr>
            <a:r>
              <a:rPr kumimoji="0" sz="1200" b="0" i="0" u="sng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9323" y="3897474"/>
            <a:ext cx="2210435" cy="82105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254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25805" marR="371475" lvl="0" indent="-340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Получение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решения  по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кредиту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9323" y="5546220"/>
            <a:ext cx="2210435" cy="82105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0175" rIns="0" bIns="0" rtlCol="0">
            <a:spAutoFit/>
          </a:bodyPr>
          <a:lstStyle/>
          <a:p>
            <a:pPr marL="408305" marR="394335" lvl="0" indent="0" algn="ctr" defTabSz="914400" rtl="0" eaLnBrk="1" fontAlgn="auto" latinLnBrk="0" hangingPunct="1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Согласование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даты  сделки,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учитывая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пожелания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Клиента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6255" y="2562206"/>
            <a:ext cx="11239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heavy" strike="noStrike" kern="1200" cap="none" spc="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3240" y="2379326"/>
            <a:ext cx="2051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heavy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82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heavy" strike="noStrike" kern="120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2298" y="2248730"/>
            <a:ext cx="2216785" cy="82105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0175" rIns="0" bIns="0" rtlCol="0">
            <a:spAutoFit/>
          </a:bodyPr>
          <a:lstStyle/>
          <a:p>
            <a:pPr marL="207010" marR="186690" lvl="0" indent="-635" algn="ctr" defTabSz="914400" rtl="0" eaLnBrk="1" fontAlgn="auto" latinLnBrk="0" hangingPunct="1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Сбор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пакета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документов  для рассмотрения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заявки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кредит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55193" y="4028070"/>
            <a:ext cx="1981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150" algn="l"/>
              </a:tabLst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150" algn="l"/>
              </a:tabLst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2298" y="3897474"/>
            <a:ext cx="2216785" cy="82105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0175" rIns="0" bIns="0" rtlCol="0">
            <a:spAutoFit/>
          </a:bodyPr>
          <a:lstStyle/>
          <a:p>
            <a:pPr marL="99695" marR="79375" lvl="0" indent="0" algn="ctr" defTabSz="914400" rtl="0" eaLnBrk="1" fontAlgn="auto" latinLnBrk="0" hangingPunct="1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Предоставление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проекта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ДДУ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Банк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согласование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1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день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4833" y="4393830"/>
            <a:ext cx="8064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heavy" strike="noStrike" kern="1200" cap="none" spc="-1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1478" y="5859696"/>
            <a:ext cx="20891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5580" algn="l"/>
              </a:tabLst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92298" y="5546220"/>
            <a:ext cx="2216785" cy="82105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017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Подписание: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2560" marR="14351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ДДУ,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Кредитного договора,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Договора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страхования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11621" y="2248730"/>
            <a:ext cx="2216785" cy="82105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0175" rIns="0" bIns="0" rtlCol="0">
            <a:spAutoFit/>
          </a:bodyPr>
          <a:lstStyle/>
          <a:p>
            <a:pPr marL="115570" marR="95250" lvl="0" indent="0" algn="ctr" defTabSz="914400" rtl="0" eaLnBrk="1" fontAlgn="auto" latinLnBrk="0" hangingPunct="1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Рассмотрение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Банком  заявки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ипотечный</a:t>
            </a:r>
            <a:r>
              <a:rPr kumimoji="0" sz="12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кредит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дня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11621" y="5546220"/>
            <a:ext cx="2216785" cy="82105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254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70815" marR="150495" lvl="0" indent="6476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Регистрация документов  в Регистрационной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палате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4872" y="2255080"/>
            <a:ext cx="821055" cy="808355"/>
          </a:xfrm>
          <a:custGeom>
            <a:avLst/>
            <a:gdLst/>
            <a:ahLst/>
            <a:cxnLst/>
            <a:rect l="l" t="t" r="r" b="b"/>
            <a:pathLst>
              <a:path w="821055" h="808355">
                <a:moveTo>
                  <a:pt x="0" y="0"/>
                </a:moveTo>
                <a:lnTo>
                  <a:pt x="0" y="808101"/>
                </a:lnTo>
                <a:lnTo>
                  <a:pt x="820801" y="808101"/>
                </a:lnTo>
                <a:lnTo>
                  <a:pt x="82080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E4F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4872" y="3903824"/>
            <a:ext cx="821055" cy="805180"/>
          </a:xfrm>
          <a:custGeom>
            <a:avLst/>
            <a:gdLst/>
            <a:ahLst/>
            <a:cxnLst/>
            <a:rect l="l" t="t" r="r" b="b"/>
            <a:pathLst>
              <a:path w="821055" h="805179">
                <a:moveTo>
                  <a:pt x="0" y="0"/>
                </a:moveTo>
                <a:lnTo>
                  <a:pt x="0" y="804926"/>
                </a:lnTo>
                <a:lnTo>
                  <a:pt x="820801" y="804926"/>
                </a:lnTo>
                <a:lnTo>
                  <a:pt x="82080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4F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4872" y="5552570"/>
            <a:ext cx="821055" cy="808355"/>
          </a:xfrm>
          <a:custGeom>
            <a:avLst/>
            <a:gdLst/>
            <a:ahLst/>
            <a:cxnLst/>
            <a:rect l="l" t="t" r="r" b="b"/>
            <a:pathLst>
              <a:path w="821055" h="808354">
                <a:moveTo>
                  <a:pt x="0" y="0"/>
                </a:moveTo>
                <a:lnTo>
                  <a:pt x="0" y="808101"/>
                </a:lnTo>
                <a:lnTo>
                  <a:pt x="820801" y="808101"/>
                </a:lnTo>
                <a:lnTo>
                  <a:pt x="82080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E4F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77847" y="2255080"/>
            <a:ext cx="821055" cy="808355"/>
          </a:xfrm>
          <a:custGeom>
            <a:avLst/>
            <a:gdLst/>
            <a:ahLst/>
            <a:cxnLst/>
            <a:rect l="l" t="t" r="r" b="b"/>
            <a:pathLst>
              <a:path w="821054" h="808355">
                <a:moveTo>
                  <a:pt x="0" y="0"/>
                </a:moveTo>
                <a:lnTo>
                  <a:pt x="0" y="808101"/>
                </a:lnTo>
                <a:lnTo>
                  <a:pt x="820801" y="808101"/>
                </a:lnTo>
                <a:lnTo>
                  <a:pt x="82080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E4F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77847" y="3903824"/>
            <a:ext cx="821055" cy="808355"/>
          </a:xfrm>
          <a:custGeom>
            <a:avLst/>
            <a:gdLst/>
            <a:ahLst/>
            <a:cxnLst/>
            <a:rect l="l" t="t" r="r" b="b"/>
            <a:pathLst>
              <a:path w="821054" h="808354">
                <a:moveTo>
                  <a:pt x="0" y="0"/>
                </a:moveTo>
                <a:lnTo>
                  <a:pt x="0" y="808101"/>
                </a:lnTo>
                <a:lnTo>
                  <a:pt x="820801" y="808101"/>
                </a:lnTo>
                <a:lnTo>
                  <a:pt x="82080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E4F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77847" y="5552570"/>
            <a:ext cx="821055" cy="811530"/>
          </a:xfrm>
          <a:custGeom>
            <a:avLst/>
            <a:gdLst/>
            <a:ahLst/>
            <a:cxnLst/>
            <a:rect l="l" t="t" r="r" b="b"/>
            <a:pathLst>
              <a:path w="821054" h="811529">
                <a:moveTo>
                  <a:pt x="0" y="0"/>
                </a:moveTo>
                <a:lnTo>
                  <a:pt x="0" y="811276"/>
                </a:lnTo>
                <a:lnTo>
                  <a:pt x="820801" y="811276"/>
                </a:lnTo>
                <a:lnTo>
                  <a:pt x="82080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4F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97170" y="2255080"/>
            <a:ext cx="821055" cy="808355"/>
          </a:xfrm>
          <a:custGeom>
            <a:avLst/>
            <a:gdLst/>
            <a:ahLst/>
            <a:cxnLst/>
            <a:rect l="l" t="t" r="r" b="b"/>
            <a:pathLst>
              <a:path w="821054" h="808355">
                <a:moveTo>
                  <a:pt x="0" y="0"/>
                </a:moveTo>
                <a:lnTo>
                  <a:pt x="0" y="808101"/>
                </a:lnTo>
                <a:lnTo>
                  <a:pt x="820801" y="808101"/>
                </a:lnTo>
                <a:lnTo>
                  <a:pt x="82080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E4F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97170" y="3903824"/>
            <a:ext cx="821055" cy="808355"/>
          </a:xfrm>
          <a:custGeom>
            <a:avLst/>
            <a:gdLst/>
            <a:ahLst/>
            <a:cxnLst/>
            <a:rect l="l" t="t" r="r" b="b"/>
            <a:pathLst>
              <a:path w="821054" h="808354">
                <a:moveTo>
                  <a:pt x="0" y="0"/>
                </a:moveTo>
                <a:lnTo>
                  <a:pt x="0" y="808101"/>
                </a:lnTo>
                <a:lnTo>
                  <a:pt x="820801" y="808101"/>
                </a:lnTo>
                <a:lnTo>
                  <a:pt x="82080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E4F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97170" y="5552570"/>
            <a:ext cx="821055" cy="808355"/>
          </a:xfrm>
          <a:custGeom>
            <a:avLst/>
            <a:gdLst/>
            <a:ahLst/>
            <a:cxnLst/>
            <a:rect l="l" t="t" r="r" b="b"/>
            <a:pathLst>
              <a:path w="821054" h="808354">
                <a:moveTo>
                  <a:pt x="0" y="0"/>
                </a:moveTo>
                <a:lnTo>
                  <a:pt x="0" y="808101"/>
                </a:lnTo>
                <a:lnTo>
                  <a:pt x="820801" y="808101"/>
                </a:lnTo>
                <a:lnTo>
                  <a:pt x="82080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E4F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58893" y="4232113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5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58893" y="2581297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5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32350" y="5953426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58893" y="5877683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5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48245" y="4307856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74788" y="4232113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4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48245" y="265911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74788" y="2583367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4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48245" y="5956601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74788" y="5880858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4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78483" y="2500412"/>
            <a:ext cx="130175" cy="452755"/>
          </a:xfrm>
          <a:custGeom>
            <a:avLst/>
            <a:gdLst/>
            <a:ahLst/>
            <a:cxnLst/>
            <a:rect l="l" t="t" r="r" b="b"/>
            <a:pathLst>
              <a:path w="130175" h="452755">
                <a:moveTo>
                  <a:pt x="129857" y="452627"/>
                </a:moveTo>
                <a:lnTo>
                  <a:pt x="0" y="452627"/>
                </a:lnTo>
                <a:lnTo>
                  <a:pt x="0" y="0"/>
                </a:lnTo>
                <a:lnTo>
                  <a:pt x="129857" y="103123"/>
                </a:lnTo>
                <a:lnTo>
                  <a:pt x="129857" y="452627"/>
                </a:lnTo>
                <a:close/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49020" y="2814548"/>
            <a:ext cx="128270" cy="139065"/>
          </a:xfrm>
          <a:custGeom>
            <a:avLst/>
            <a:gdLst/>
            <a:ahLst/>
            <a:cxnLst/>
            <a:rect l="l" t="t" r="r" b="b"/>
            <a:pathLst>
              <a:path w="128269" h="139064">
                <a:moveTo>
                  <a:pt x="128117" y="138493"/>
                </a:moveTo>
                <a:lnTo>
                  <a:pt x="0" y="138493"/>
                </a:lnTo>
                <a:lnTo>
                  <a:pt x="0" y="0"/>
                </a:lnTo>
                <a:lnTo>
                  <a:pt x="128117" y="0"/>
                </a:lnTo>
                <a:lnTo>
                  <a:pt x="128117" y="138493"/>
                </a:lnTo>
                <a:close/>
              </a:path>
            </a:pathLst>
          </a:custGeom>
          <a:ln w="1964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39648" y="2953040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79273" y="295304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448" y="0"/>
                </a:lnTo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07962" y="2490760"/>
            <a:ext cx="201930" cy="61594"/>
          </a:xfrm>
          <a:custGeom>
            <a:avLst/>
            <a:gdLst/>
            <a:ahLst/>
            <a:cxnLst/>
            <a:rect l="l" t="t" r="r" b="b"/>
            <a:pathLst>
              <a:path w="201930" h="61594">
                <a:moveTo>
                  <a:pt x="201942" y="61328"/>
                </a:moveTo>
                <a:lnTo>
                  <a:pt x="0" y="61328"/>
                </a:lnTo>
                <a:lnTo>
                  <a:pt x="0" y="0"/>
                </a:lnTo>
                <a:lnTo>
                  <a:pt x="201942" y="0"/>
                </a:lnTo>
                <a:lnTo>
                  <a:pt x="201942" y="61328"/>
                </a:lnTo>
                <a:close/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41858" y="2490760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09" h="61594">
                <a:moveTo>
                  <a:pt x="66814" y="61328"/>
                </a:moveTo>
                <a:lnTo>
                  <a:pt x="0" y="61328"/>
                </a:lnTo>
                <a:lnTo>
                  <a:pt x="0" y="0"/>
                </a:lnTo>
                <a:lnTo>
                  <a:pt x="66814" y="0"/>
                </a:lnTo>
                <a:lnTo>
                  <a:pt x="66814" y="61328"/>
                </a:lnTo>
                <a:close/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07962" y="2630041"/>
            <a:ext cx="201930" cy="61594"/>
          </a:xfrm>
          <a:custGeom>
            <a:avLst/>
            <a:gdLst/>
            <a:ahLst/>
            <a:cxnLst/>
            <a:rect l="l" t="t" r="r" b="b"/>
            <a:pathLst>
              <a:path w="201930" h="61594">
                <a:moveTo>
                  <a:pt x="201942" y="61315"/>
                </a:moveTo>
                <a:lnTo>
                  <a:pt x="0" y="61315"/>
                </a:lnTo>
                <a:lnTo>
                  <a:pt x="0" y="0"/>
                </a:lnTo>
                <a:lnTo>
                  <a:pt x="201942" y="0"/>
                </a:lnTo>
                <a:lnTo>
                  <a:pt x="201942" y="61315"/>
                </a:lnTo>
                <a:close/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41858" y="2630041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09" h="61594">
                <a:moveTo>
                  <a:pt x="66814" y="61315"/>
                </a:moveTo>
                <a:lnTo>
                  <a:pt x="0" y="61315"/>
                </a:lnTo>
                <a:lnTo>
                  <a:pt x="0" y="0"/>
                </a:lnTo>
                <a:lnTo>
                  <a:pt x="66814" y="0"/>
                </a:lnTo>
                <a:lnTo>
                  <a:pt x="66814" y="61315"/>
                </a:lnTo>
                <a:close/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78243" y="2647491"/>
            <a:ext cx="53340" cy="71120"/>
          </a:xfrm>
          <a:custGeom>
            <a:avLst/>
            <a:gdLst/>
            <a:ahLst/>
            <a:cxnLst/>
            <a:rect l="l" t="t" r="r" b="b"/>
            <a:pathLst>
              <a:path w="53340" h="71119">
                <a:moveTo>
                  <a:pt x="53301" y="70980"/>
                </a:moveTo>
                <a:lnTo>
                  <a:pt x="0" y="70980"/>
                </a:lnTo>
                <a:lnTo>
                  <a:pt x="0" y="0"/>
                </a:lnTo>
                <a:lnTo>
                  <a:pt x="53301" y="0"/>
                </a:lnTo>
                <a:lnTo>
                  <a:pt x="53301" y="70980"/>
                </a:lnTo>
                <a:close/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78243" y="2772103"/>
            <a:ext cx="53340" cy="71120"/>
          </a:xfrm>
          <a:custGeom>
            <a:avLst/>
            <a:gdLst/>
            <a:ahLst/>
            <a:cxnLst/>
            <a:rect l="l" t="t" r="r" b="b"/>
            <a:pathLst>
              <a:path w="53340" h="71119">
                <a:moveTo>
                  <a:pt x="53301" y="70980"/>
                </a:moveTo>
                <a:lnTo>
                  <a:pt x="0" y="70980"/>
                </a:lnTo>
                <a:lnTo>
                  <a:pt x="0" y="0"/>
                </a:lnTo>
                <a:lnTo>
                  <a:pt x="53301" y="0"/>
                </a:lnTo>
                <a:lnTo>
                  <a:pt x="53301" y="70980"/>
                </a:lnTo>
                <a:close/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40497" y="2403839"/>
            <a:ext cx="337820" cy="550545"/>
          </a:xfrm>
          <a:custGeom>
            <a:avLst/>
            <a:gdLst/>
            <a:ahLst/>
            <a:cxnLst/>
            <a:rect l="l" t="t" r="r" b="b"/>
            <a:pathLst>
              <a:path w="337819" h="550544">
                <a:moveTo>
                  <a:pt x="0" y="550265"/>
                </a:moveTo>
                <a:lnTo>
                  <a:pt x="0" y="38620"/>
                </a:lnTo>
                <a:lnTo>
                  <a:pt x="3031" y="23590"/>
                </a:lnTo>
                <a:lnTo>
                  <a:pt x="11299" y="11314"/>
                </a:lnTo>
                <a:lnTo>
                  <a:pt x="23563" y="3035"/>
                </a:lnTo>
                <a:lnTo>
                  <a:pt x="38582" y="0"/>
                </a:lnTo>
                <a:lnTo>
                  <a:pt x="299059" y="0"/>
                </a:lnTo>
                <a:lnTo>
                  <a:pt x="314078" y="3035"/>
                </a:lnTo>
                <a:lnTo>
                  <a:pt x="326342" y="11314"/>
                </a:lnTo>
                <a:lnTo>
                  <a:pt x="334610" y="23590"/>
                </a:lnTo>
                <a:lnTo>
                  <a:pt x="337642" y="38620"/>
                </a:lnTo>
                <a:lnTo>
                  <a:pt x="337642" y="106197"/>
                </a:lnTo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14182" y="2819081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196"/>
                </a:lnTo>
              </a:path>
            </a:pathLst>
          </a:custGeom>
          <a:ln w="1964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17752" y="2365222"/>
            <a:ext cx="183515" cy="38735"/>
          </a:xfrm>
          <a:custGeom>
            <a:avLst/>
            <a:gdLst/>
            <a:ahLst/>
            <a:cxnLst/>
            <a:rect l="l" t="t" r="r" b="b"/>
            <a:pathLst>
              <a:path w="183515" h="38735">
                <a:moveTo>
                  <a:pt x="183134" y="0"/>
                </a:moveTo>
                <a:lnTo>
                  <a:pt x="0" y="0"/>
                </a:lnTo>
                <a:lnTo>
                  <a:pt x="0" y="38290"/>
                </a:lnTo>
                <a:lnTo>
                  <a:pt x="183134" y="38290"/>
                </a:lnTo>
                <a:lnTo>
                  <a:pt x="183134" y="0"/>
                </a:lnTo>
                <a:close/>
              </a:path>
            </a:pathLst>
          </a:custGeom>
          <a:ln w="19646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24771" y="4182780"/>
            <a:ext cx="304165" cy="323850"/>
          </a:xfrm>
          <a:custGeom>
            <a:avLst/>
            <a:gdLst/>
            <a:ahLst/>
            <a:cxnLst/>
            <a:rect l="l" t="t" r="r" b="b"/>
            <a:pathLst>
              <a:path w="304165" h="323850">
                <a:moveTo>
                  <a:pt x="151853" y="0"/>
                </a:moveTo>
                <a:lnTo>
                  <a:pt x="103854" y="7742"/>
                </a:lnTo>
                <a:lnTo>
                  <a:pt x="62169" y="29301"/>
                </a:lnTo>
                <a:lnTo>
                  <a:pt x="29297" y="62174"/>
                </a:lnTo>
                <a:lnTo>
                  <a:pt x="7741" y="103859"/>
                </a:lnTo>
                <a:lnTo>
                  <a:pt x="0" y="151853"/>
                </a:lnTo>
                <a:lnTo>
                  <a:pt x="3870" y="186079"/>
                </a:lnTo>
                <a:lnTo>
                  <a:pt x="14906" y="217562"/>
                </a:lnTo>
                <a:lnTo>
                  <a:pt x="32243" y="245442"/>
                </a:lnTo>
                <a:lnTo>
                  <a:pt x="55016" y="268859"/>
                </a:lnTo>
                <a:lnTo>
                  <a:pt x="49213" y="284538"/>
                </a:lnTo>
                <a:lnTo>
                  <a:pt x="40959" y="298708"/>
                </a:lnTo>
                <a:lnTo>
                  <a:pt x="30525" y="311133"/>
                </a:lnTo>
                <a:lnTo>
                  <a:pt x="18186" y="321576"/>
                </a:lnTo>
                <a:lnTo>
                  <a:pt x="21869" y="322503"/>
                </a:lnTo>
                <a:lnTo>
                  <a:pt x="25628" y="323215"/>
                </a:lnTo>
                <a:lnTo>
                  <a:pt x="29489" y="323684"/>
                </a:lnTo>
                <a:lnTo>
                  <a:pt x="51577" y="323857"/>
                </a:lnTo>
                <a:lnTo>
                  <a:pt x="72443" y="319171"/>
                </a:lnTo>
                <a:lnTo>
                  <a:pt x="91457" y="310134"/>
                </a:lnTo>
                <a:lnTo>
                  <a:pt x="107988" y="297256"/>
                </a:lnTo>
                <a:lnTo>
                  <a:pt x="118556" y="300038"/>
                </a:lnTo>
                <a:lnTo>
                  <a:pt x="129406" y="302072"/>
                </a:lnTo>
                <a:lnTo>
                  <a:pt x="140513" y="303321"/>
                </a:lnTo>
                <a:lnTo>
                  <a:pt x="151853" y="303745"/>
                </a:lnTo>
                <a:lnTo>
                  <a:pt x="199855" y="296001"/>
                </a:lnTo>
                <a:lnTo>
                  <a:pt x="241547" y="274438"/>
                </a:lnTo>
                <a:lnTo>
                  <a:pt x="274426" y="241557"/>
                </a:lnTo>
                <a:lnTo>
                  <a:pt x="295989" y="199861"/>
                </a:lnTo>
                <a:lnTo>
                  <a:pt x="303733" y="151853"/>
                </a:lnTo>
                <a:lnTo>
                  <a:pt x="295989" y="103859"/>
                </a:lnTo>
                <a:lnTo>
                  <a:pt x="274426" y="62174"/>
                </a:lnTo>
                <a:lnTo>
                  <a:pt x="241547" y="29301"/>
                </a:lnTo>
                <a:lnTo>
                  <a:pt x="199855" y="7742"/>
                </a:lnTo>
                <a:lnTo>
                  <a:pt x="151853" y="0"/>
                </a:lnTo>
                <a:close/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79636" y="4010657"/>
            <a:ext cx="334645" cy="587375"/>
          </a:xfrm>
          <a:custGeom>
            <a:avLst/>
            <a:gdLst/>
            <a:ahLst/>
            <a:cxnLst/>
            <a:rect l="l" t="t" r="r" b="b"/>
            <a:pathLst>
              <a:path w="334644" h="587375">
                <a:moveTo>
                  <a:pt x="334111" y="526478"/>
                </a:moveTo>
                <a:lnTo>
                  <a:pt x="334111" y="546735"/>
                </a:lnTo>
                <a:lnTo>
                  <a:pt x="330930" y="562498"/>
                </a:lnTo>
                <a:lnTo>
                  <a:pt x="322254" y="575371"/>
                </a:lnTo>
                <a:lnTo>
                  <a:pt x="309385" y="584052"/>
                </a:lnTo>
                <a:lnTo>
                  <a:pt x="293624" y="587235"/>
                </a:lnTo>
                <a:lnTo>
                  <a:pt x="40500" y="587235"/>
                </a:lnTo>
                <a:lnTo>
                  <a:pt x="24737" y="584052"/>
                </a:lnTo>
                <a:lnTo>
                  <a:pt x="11863" y="575371"/>
                </a:lnTo>
                <a:lnTo>
                  <a:pt x="3183" y="562498"/>
                </a:lnTo>
                <a:lnTo>
                  <a:pt x="0" y="546735"/>
                </a:lnTo>
                <a:lnTo>
                  <a:pt x="0" y="40500"/>
                </a:lnTo>
                <a:lnTo>
                  <a:pt x="3183" y="24737"/>
                </a:lnTo>
                <a:lnTo>
                  <a:pt x="11863" y="11863"/>
                </a:lnTo>
                <a:lnTo>
                  <a:pt x="24737" y="3183"/>
                </a:lnTo>
                <a:lnTo>
                  <a:pt x="40500" y="0"/>
                </a:lnTo>
                <a:lnTo>
                  <a:pt x="293624" y="0"/>
                </a:lnTo>
                <a:lnTo>
                  <a:pt x="309385" y="3183"/>
                </a:lnTo>
                <a:lnTo>
                  <a:pt x="322254" y="11863"/>
                </a:lnTo>
                <a:lnTo>
                  <a:pt x="330930" y="24737"/>
                </a:lnTo>
                <a:lnTo>
                  <a:pt x="334111" y="40500"/>
                </a:lnTo>
                <a:lnTo>
                  <a:pt x="334111" y="131622"/>
                </a:lnTo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89770" y="4111914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4">
                <a:moveTo>
                  <a:pt x="0" y="0"/>
                </a:moveTo>
                <a:lnTo>
                  <a:pt x="323977" y="0"/>
                </a:lnTo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21380" y="4061292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756" y="0"/>
                </a:lnTo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22631" y="436502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20243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06127" y="5741309"/>
            <a:ext cx="538480" cy="484505"/>
          </a:xfrm>
          <a:custGeom>
            <a:avLst/>
            <a:gdLst/>
            <a:ahLst/>
            <a:cxnLst/>
            <a:rect l="l" t="t" r="r" b="b"/>
            <a:pathLst>
              <a:path w="538480" h="484504">
                <a:moveTo>
                  <a:pt x="511378" y="0"/>
                </a:moveTo>
                <a:lnTo>
                  <a:pt x="26911" y="0"/>
                </a:lnTo>
                <a:lnTo>
                  <a:pt x="16443" y="2126"/>
                </a:lnTo>
                <a:lnTo>
                  <a:pt x="7897" y="7893"/>
                </a:lnTo>
                <a:lnTo>
                  <a:pt x="2131" y="16441"/>
                </a:lnTo>
                <a:lnTo>
                  <a:pt x="0" y="26911"/>
                </a:lnTo>
                <a:lnTo>
                  <a:pt x="0" y="457542"/>
                </a:lnTo>
                <a:lnTo>
                  <a:pt x="2131" y="468011"/>
                </a:lnTo>
                <a:lnTo>
                  <a:pt x="7897" y="476556"/>
                </a:lnTo>
                <a:lnTo>
                  <a:pt x="16443" y="482322"/>
                </a:lnTo>
                <a:lnTo>
                  <a:pt x="26911" y="484454"/>
                </a:lnTo>
                <a:lnTo>
                  <a:pt x="511378" y="484454"/>
                </a:lnTo>
                <a:lnTo>
                  <a:pt x="521846" y="482322"/>
                </a:lnTo>
                <a:lnTo>
                  <a:pt x="530391" y="476556"/>
                </a:lnTo>
                <a:lnTo>
                  <a:pt x="536158" y="468011"/>
                </a:lnTo>
                <a:lnTo>
                  <a:pt x="536463" y="466509"/>
                </a:lnTo>
                <a:lnTo>
                  <a:pt x="24460" y="466509"/>
                </a:lnTo>
                <a:lnTo>
                  <a:pt x="22250" y="465531"/>
                </a:lnTo>
                <a:lnTo>
                  <a:pt x="18935" y="462203"/>
                </a:lnTo>
                <a:lnTo>
                  <a:pt x="17945" y="460006"/>
                </a:lnTo>
                <a:lnTo>
                  <a:pt x="17945" y="24447"/>
                </a:lnTo>
                <a:lnTo>
                  <a:pt x="18935" y="22250"/>
                </a:lnTo>
                <a:lnTo>
                  <a:pt x="22250" y="18923"/>
                </a:lnTo>
                <a:lnTo>
                  <a:pt x="24460" y="17932"/>
                </a:lnTo>
                <a:lnTo>
                  <a:pt x="536462" y="17932"/>
                </a:lnTo>
                <a:lnTo>
                  <a:pt x="536158" y="16435"/>
                </a:lnTo>
                <a:lnTo>
                  <a:pt x="530391" y="7888"/>
                </a:lnTo>
                <a:lnTo>
                  <a:pt x="521846" y="2124"/>
                </a:lnTo>
                <a:lnTo>
                  <a:pt x="511378" y="0"/>
                </a:lnTo>
                <a:close/>
              </a:path>
              <a:path w="538480" h="484504">
                <a:moveTo>
                  <a:pt x="536462" y="17932"/>
                </a:moveTo>
                <a:lnTo>
                  <a:pt x="513842" y="17932"/>
                </a:lnTo>
                <a:lnTo>
                  <a:pt x="516039" y="18923"/>
                </a:lnTo>
                <a:lnTo>
                  <a:pt x="519366" y="22250"/>
                </a:lnTo>
                <a:lnTo>
                  <a:pt x="520344" y="24447"/>
                </a:lnTo>
                <a:lnTo>
                  <a:pt x="520338" y="460006"/>
                </a:lnTo>
                <a:lnTo>
                  <a:pt x="519366" y="462203"/>
                </a:lnTo>
                <a:lnTo>
                  <a:pt x="516039" y="465531"/>
                </a:lnTo>
                <a:lnTo>
                  <a:pt x="513842" y="466509"/>
                </a:lnTo>
                <a:lnTo>
                  <a:pt x="536463" y="466509"/>
                </a:lnTo>
                <a:lnTo>
                  <a:pt x="538289" y="457542"/>
                </a:lnTo>
                <a:lnTo>
                  <a:pt x="538289" y="26911"/>
                </a:lnTo>
                <a:lnTo>
                  <a:pt x="536462" y="17932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76588" y="5687480"/>
            <a:ext cx="18415" cy="107950"/>
          </a:xfrm>
          <a:custGeom>
            <a:avLst/>
            <a:gdLst/>
            <a:ahLst/>
            <a:cxnLst/>
            <a:rect l="l" t="t" r="r" b="b"/>
            <a:pathLst>
              <a:path w="18415" h="107950">
                <a:moveTo>
                  <a:pt x="13931" y="0"/>
                </a:moveTo>
                <a:lnTo>
                  <a:pt x="4013" y="0"/>
                </a:lnTo>
                <a:lnTo>
                  <a:pt x="0" y="4013"/>
                </a:lnTo>
                <a:lnTo>
                  <a:pt x="0" y="103632"/>
                </a:lnTo>
                <a:lnTo>
                  <a:pt x="4013" y="107657"/>
                </a:lnTo>
                <a:lnTo>
                  <a:pt x="13931" y="107657"/>
                </a:lnTo>
                <a:lnTo>
                  <a:pt x="17945" y="103632"/>
                </a:lnTo>
                <a:lnTo>
                  <a:pt x="17945" y="4013"/>
                </a:lnTo>
                <a:lnTo>
                  <a:pt x="13931" y="0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156018" y="5687480"/>
            <a:ext cx="18415" cy="107950"/>
          </a:xfrm>
          <a:custGeom>
            <a:avLst/>
            <a:gdLst/>
            <a:ahLst/>
            <a:cxnLst/>
            <a:rect l="l" t="t" r="r" b="b"/>
            <a:pathLst>
              <a:path w="18415" h="107950">
                <a:moveTo>
                  <a:pt x="13931" y="0"/>
                </a:moveTo>
                <a:lnTo>
                  <a:pt x="4013" y="0"/>
                </a:lnTo>
                <a:lnTo>
                  <a:pt x="0" y="4013"/>
                </a:lnTo>
                <a:lnTo>
                  <a:pt x="0" y="103632"/>
                </a:lnTo>
                <a:lnTo>
                  <a:pt x="4013" y="107657"/>
                </a:lnTo>
                <a:lnTo>
                  <a:pt x="13931" y="107657"/>
                </a:lnTo>
                <a:lnTo>
                  <a:pt x="17945" y="103632"/>
                </a:lnTo>
                <a:lnTo>
                  <a:pt x="17945" y="4013"/>
                </a:lnTo>
                <a:lnTo>
                  <a:pt x="13931" y="0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13789" y="590279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7218" y="0"/>
                </a:moveTo>
                <a:lnTo>
                  <a:pt x="6603" y="0"/>
                </a:lnTo>
                <a:lnTo>
                  <a:pt x="4292" y="952"/>
                </a:lnTo>
                <a:lnTo>
                  <a:pt x="952" y="4292"/>
                </a:lnTo>
                <a:lnTo>
                  <a:pt x="0" y="6603"/>
                </a:lnTo>
                <a:lnTo>
                  <a:pt x="0" y="47218"/>
                </a:lnTo>
                <a:lnTo>
                  <a:pt x="952" y="49529"/>
                </a:lnTo>
                <a:lnTo>
                  <a:pt x="4292" y="52870"/>
                </a:lnTo>
                <a:lnTo>
                  <a:pt x="6603" y="53822"/>
                </a:lnTo>
                <a:lnTo>
                  <a:pt x="47218" y="53822"/>
                </a:lnTo>
                <a:lnTo>
                  <a:pt x="49529" y="52870"/>
                </a:lnTo>
                <a:lnTo>
                  <a:pt x="52870" y="49529"/>
                </a:lnTo>
                <a:lnTo>
                  <a:pt x="53822" y="47218"/>
                </a:lnTo>
                <a:lnTo>
                  <a:pt x="53822" y="44856"/>
                </a:lnTo>
                <a:lnTo>
                  <a:pt x="35890" y="44856"/>
                </a:lnTo>
                <a:lnTo>
                  <a:pt x="35885" y="35890"/>
                </a:lnTo>
                <a:lnTo>
                  <a:pt x="17945" y="35890"/>
                </a:lnTo>
                <a:lnTo>
                  <a:pt x="17945" y="17945"/>
                </a:lnTo>
                <a:lnTo>
                  <a:pt x="53822" y="17945"/>
                </a:lnTo>
                <a:lnTo>
                  <a:pt x="53822" y="6603"/>
                </a:lnTo>
                <a:lnTo>
                  <a:pt x="52870" y="4292"/>
                </a:lnTo>
                <a:lnTo>
                  <a:pt x="49529" y="952"/>
                </a:lnTo>
                <a:lnTo>
                  <a:pt x="47218" y="0"/>
                </a:lnTo>
                <a:close/>
              </a:path>
              <a:path w="53975" h="53975">
                <a:moveTo>
                  <a:pt x="53822" y="17945"/>
                </a:moveTo>
                <a:lnTo>
                  <a:pt x="35877" y="17945"/>
                </a:lnTo>
                <a:lnTo>
                  <a:pt x="35890" y="44856"/>
                </a:lnTo>
                <a:lnTo>
                  <a:pt x="44856" y="44856"/>
                </a:lnTo>
                <a:lnTo>
                  <a:pt x="44856" y="35890"/>
                </a:lnTo>
                <a:lnTo>
                  <a:pt x="53822" y="35890"/>
                </a:lnTo>
                <a:lnTo>
                  <a:pt x="53822" y="17945"/>
                </a:lnTo>
                <a:close/>
              </a:path>
              <a:path w="53975" h="53975">
                <a:moveTo>
                  <a:pt x="53822" y="35890"/>
                </a:moveTo>
                <a:lnTo>
                  <a:pt x="44856" y="35890"/>
                </a:lnTo>
                <a:lnTo>
                  <a:pt x="44856" y="44856"/>
                </a:lnTo>
                <a:lnTo>
                  <a:pt x="53822" y="44856"/>
                </a:lnTo>
                <a:lnTo>
                  <a:pt x="53822" y="35890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48362" y="590279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7218" y="0"/>
                </a:moveTo>
                <a:lnTo>
                  <a:pt x="6603" y="0"/>
                </a:lnTo>
                <a:lnTo>
                  <a:pt x="4292" y="952"/>
                </a:lnTo>
                <a:lnTo>
                  <a:pt x="952" y="4292"/>
                </a:lnTo>
                <a:lnTo>
                  <a:pt x="0" y="6603"/>
                </a:lnTo>
                <a:lnTo>
                  <a:pt x="0" y="47218"/>
                </a:lnTo>
                <a:lnTo>
                  <a:pt x="952" y="49529"/>
                </a:lnTo>
                <a:lnTo>
                  <a:pt x="4292" y="52870"/>
                </a:lnTo>
                <a:lnTo>
                  <a:pt x="6603" y="53822"/>
                </a:lnTo>
                <a:lnTo>
                  <a:pt x="47218" y="53822"/>
                </a:lnTo>
                <a:lnTo>
                  <a:pt x="49529" y="52870"/>
                </a:lnTo>
                <a:lnTo>
                  <a:pt x="52870" y="49529"/>
                </a:lnTo>
                <a:lnTo>
                  <a:pt x="53822" y="47218"/>
                </a:lnTo>
                <a:lnTo>
                  <a:pt x="53822" y="44856"/>
                </a:lnTo>
                <a:lnTo>
                  <a:pt x="35890" y="44856"/>
                </a:lnTo>
                <a:lnTo>
                  <a:pt x="35885" y="35890"/>
                </a:lnTo>
                <a:lnTo>
                  <a:pt x="17945" y="35890"/>
                </a:lnTo>
                <a:lnTo>
                  <a:pt x="17945" y="17945"/>
                </a:lnTo>
                <a:lnTo>
                  <a:pt x="53822" y="17945"/>
                </a:lnTo>
                <a:lnTo>
                  <a:pt x="53822" y="6603"/>
                </a:lnTo>
                <a:lnTo>
                  <a:pt x="52870" y="4292"/>
                </a:lnTo>
                <a:lnTo>
                  <a:pt x="49529" y="952"/>
                </a:lnTo>
                <a:lnTo>
                  <a:pt x="47218" y="0"/>
                </a:lnTo>
                <a:close/>
              </a:path>
              <a:path w="53975" h="53975">
                <a:moveTo>
                  <a:pt x="53822" y="17945"/>
                </a:moveTo>
                <a:lnTo>
                  <a:pt x="35877" y="17945"/>
                </a:lnTo>
                <a:lnTo>
                  <a:pt x="35890" y="44856"/>
                </a:lnTo>
                <a:lnTo>
                  <a:pt x="44856" y="44856"/>
                </a:lnTo>
                <a:lnTo>
                  <a:pt x="44856" y="35890"/>
                </a:lnTo>
                <a:lnTo>
                  <a:pt x="53822" y="35890"/>
                </a:lnTo>
                <a:lnTo>
                  <a:pt x="53822" y="17945"/>
                </a:lnTo>
                <a:close/>
              </a:path>
              <a:path w="53975" h="53975">
                <a:moveTo>
                  <a:pt x="53822" y="35890"/>
                </a:moveTo>
                <a:lnTo>
                  <a:pt x="44856" y="35890"/>
                </a:lnTo>
                <a:lnTo>
                  <a:pt x="44856" y="44856"/>
                </a:lnTo>
                <a:lnTo>
                  <a:pt x="53822" y="44856"/>
                </a:lnTo>
                <a:lnTo>
                  <a:pt x="53822" y="35890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82935" y="590279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7218" y="0"/>
                </a:moveTo>
                <a:lnTo>
                  <a:pt x="6603" y="0"/>
                </a:lnTo>
                <a:lnTo>
                  <a:pt x="4292" y="952"/>
                </a:lnTo>
                <a:lnTo>
                  <a:pt x="952" y="4292"/>
                </a:lnTo>
                <a:lnTo>
                  <a:pt x="0" y="6603"/>
                </a:lnTo>
                <a:lnTo>
                  <a:pt x="0" y="47218"/>
                </a:lnTo>
                <a:lnTo>
                  <a:pt x="952" y="49529"/>
                </a:lnTo>
                <a:lnTo>
                  <a:pt x="4292" y="52870"/>
                </a:lnTo>
                <a:lnTo>
                  <a:pt x="6603" y="53822"/>
                </a:lnTo>
                <a:lnTo>
                  <a:pt x="47218" y="53822"/>
                </a:lnTo>
                <a:lnTo>
                  <a:pt x="49529" y="52870"/>
                </a:lnTo>
                <a:lnTo>
                  <a:pt x="52870" y="49529"/>
                </a:lnTo>
                <a:lnTo>
                  <a:pt x="53822" y="47218"/>
                </a:lnTo>
                <a:lnTo>
                  <a:pt x="53822" y="44856"/>
                </a:lnTo>
                <a:lnTo>
                  <a:pt x="35890" y="44856"/>
                </a:lnTo>
                <a:lnTo>
                  <a:pt x="35885" y="35890"/>
                </a:lnTo>
                <a:lnTo>
                  <a:pt x="17945" y="35890"/>
                </a:lnTo>
                <a:lnTo>
                  <a:pt x="17945" y="17945"/>
                </a:lnTo>
                <a:lnTo>
                  <a:pt x="53822" y="17945"/>
                </a:lnTo>
                <a:lnTo>
                  <a:pt x="53822" y="6603"/>
                </a:lnTo>
                <a:lnTo>
                  <a:pt x="52870" y="4292"/>
                </a:lnTo>
                <a:lnTo>
                  <a:pt x="49529" y="952"/>
                </a:lnTo>
                <a:lnTo>
                  <a:pt x="47218" y="0"/>
                </a:lnTo>
                <a:close/>
              </a:path>
              <a:path w="53975" h="53975">
                <a:moveTo>
                  <a:pt x="53822" y="17945"/>
                </a:moveTo>
                <a:lnTo>
                  <a:pt x="35877" y="17945"/>
                </a:lnTo>
                <a:lnTo>
                  <a:pt x="35890" y="44856"/>
                </a:lnTo>
                <a:lnTo>
                  <a:pt x="44856" y="44856"/>
                </a:lnTo>
                <a:lnTo>
                  <a:pt x="44856" y="35890"/>
                </a:lnTo>
                <a:lnTo>
                  <a:pt x="53822" y="35890"/>
                </a:lnTo>
                <a:lnTo>
                  <a:pt x="53822" y="17945"/>
                </a:lnTo>
                <a:close/>
              </a:path>
              <a:path w="53975" h="53975">
                <a:moveTo>
                  <a:pt x="53822" y="35890"/>
                </a:moveTo>
                <a:lnTo>
                  <a:pt x="44856" y="35890"/>
                </a:lnTo>
                <a:lnTo>
                  <a:pt x="44856" y="44856"/>
                </a:lnTo>
                <a:lnTo>
                  <a:pt x="53822" y="44856"/>
                </a:lnTo>
                <a:lnTo>
                  <a:pt x="53822" y="35890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13789" y="603736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7218" y="0"/>
                </a:moveTo>
                <a:lnTo>
                  <a:pt x="6603" y="0"/>
                </a:lnTo>
                <a:lnTo>
                  <a:pt x="4292" y="952"/>
                </a:lnTo>
                <a:lnTo>
                  <a:pt x="952" y="4292"/>
                </a:lnTo>
                <a:lnTo>
                  <a:pt x="0" y="6603"/>
                </a:lnTo>
                <a:lnTo>
                  <a:pt x="0" y="47218"/>
                </a:lnTo>
                <a:lnTo>
                  <a:pt x="952" y="49529"/>
                </a:lnTo>
                <a:lnTo>
                  <a:pt x="4292" y="52870"/>
                </a:lnTo>
                <a:lnTo>
                  <a:pt x="6603" y="53822"/>
                </a:lnTo>
                <a:lnTo>
                  <a:pt x="47218" y="53822"/>
                </a:lnTo>
                <a:lnTo>
                  <a:pt x="49529" y="52870"/>
                </a:lnTo>
                <a:lnTo>
                  <a:pt x="52870" y="49529"/>
                </a:lnTo>
                <a:lnTo>
                  <a:pt x="53822" y="47218"/>
                </a:lnTo>
                <a:lnTo>
                  <a:pt x="53822" y="44856"/>
                </a:lnTo>
                <a:lnTo>
                  <a:pt x="35890" y="44856"/>
                </a:lnTo>
                <a:lnTo>
                  <a:pt x="35885" y="35890"/>
                </a:lnTo>
                <a:lnTo>
                  <a:pt x="17945" y="35890"/>
                </a:lnTo>
                <a:lnTo>
                  <a:pt x="17945" y="17945"/>
                </a:lnTo>
                <a:lnTo>
                  <a:pt x="53822" y="17945"/>
                </a:lnTo>
                <a:lnTo>
                  <a:pt x="53822" y="6603"/>
                </a:lnTo>
                <a:lnTo>
                  <a:pt x="52870" y="4292"/>
                </a:lnTo>
                <a:lnTo>
                  <a:pt x="49529" y="952"/>
                </a:lnTo>
                <a:lnTo>
                  <a:pt x="47218" y="0"/>
                </a:lnTo>
                <a:close/>
              </a:path>
              <a:path w="53975" h="53975">
                <a:moveTo>
                  <a:pt x="53822" y="17945"/>
                </a:moveTo>
                <a:lnTo>
                  <a:pt x="35877" y="17945"/>
                </a:lnTo>
                <a:lnTo>
                  <a:pt x="35890" y="44856"/>
                </a:lnTo>
                <a:lnTo>
                  <a:pt x="44856" y="44856"/>
                </a:lnTo>
                <a:lnTo>
                  <a:pt x="44856" y="35890"/>
                </a:lnTo>
                <a:lnTo>
                  <a:pt x="53822" y="35890"/>
                </a:lnTo>
                <a:lnTo>
                  <a:pt x="53822" y="17945"/>
                </a:lnTo>
                <a:close/>
              </a:path>
              <a:path w="53975" h="53975">
                <a:moveTo>
                  <a:pt x="53822" y="35890"/>
                </a:moveTo>
                <a:lnTo>
                  <a:pt x="44856" y="35890"/>
                </a:lnTo>
                <a:lnTo>
                  <a:pt x="44856" y="44856"/>
                </a:lnTo>
                <a:lnTo>
                  <a:pt x="53822" y="44856"/>
                </a:lnTo>
                <a:lnTo>
                  <a:pt x="53822" y="35890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48362" y="603736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7218" y="0"/>
                </a:moveTo>
                <a:lnTo>
                  <a:pt x="6603" y="0"/>
                </a:lnTo>
                <a:lnTo>
                  <a:pt x="4292" y="952"/>
                </a:lnTo>
                <a:lnTo>
                  <a:pt x="952" y="4292"/>
                </a:lnTo>
                <a:lnTo>
                  <a:pt x="0" y="6603"/>
                </a:lnTo>
                <a:lnTo>
                  <a:pt x="0" y="47218"/>
                </a:lnTo>
                <a:lnTo>
                  <a:pt x="952" y="49529"/>
                </a:lnTo>
                <a:lnTo>
                  <a:pt x="4292" y="52870"/>
                </a:lnTo>
                <a:lnTo>
                  <a:pt x="6603" y="53822"/>
                </a:lnTo>
                <a:lnTo>
                  <a:pt x="47218" y="53822"/>
                </a:lnTo>
                <a:lnTo>
                  <a:pt x="49529" y="52870"/>
                </a:lnTo>
                <a:lnTo>
                  <a:pt x="52870" y="49529"/>
                </a:lnTo>
                <a:lnTo>
                  <a:pt x="53822" y="47218"/>
                </a:lnTo>
                <a:lnTo>
                  <a:pt x="53822" y="44856"/>
                </a:lnTo>
                <a:lnTo>
                  <a:pt x="35890" y="44856"/>
                </a:lnTo>
                <a:lnTo>
                  <a:pt x="35885" y="35890"/>
                </a:lnTo>
                <a:lnTo>
                  <a:pt x="17945" y="35890"/>
                </a:lnTo>
                <a:lnTo>
                  <a:pt x="17945" y="17945"/>
                </a:lnTo>
                <a:lnTo>
                  <a:pt x="53822" y="17945"/>
                </a:lnTo>
                <a:lnTo>
                  <a:pt x="53822" y="6603"/>
                </a:lnTo>
                <a:lnTo>
                  <a:pt x="52870" y="4292"/>
                </a:lnTo>
                <a:lnTo>
                  <a:pt x="49529" y="952"/>
                </a:lnTo>
                <a:lnTo>
                  <a:pt x="47218" y="0"/>
                </a:lnTo>
                <a:close/>
              </a:path>
              <a:path w="53975" h="53975">
                <a:moveTo>
                  <a:pt x="53822" y="17945"/>
                </a:moveTo>
                <a:lnTo>
                  <a:pt x="35877" y="17945"/>
                </a:lnTo>
                <a:lnTo>
                  <a:pt x="35890" y="44856"/>
                </a:lnTo>
                <a:lnTo>
                  <a:pt x="44856" y="44856"/>
                </a:lnTo>
                <a:lnTo>
                  <a:pt x="44856" y="35890"/>
                </a:lnTo>
                <a:lnTo>
                  <a:pt x="53822" y="35890"/>
                </a:lnTo>
                <a:lnTo>
                  <a:pt x="53822" y="17945"/>
                </a:lnTo>
                <a:close/>
              </a:path>
              <a:path w="53975" h="53975">
                <a:moveTo>
                  <a:pt x="53822" y="35890"/>
                </a:moveTo>
                <a:lnTo>
                  <a:pt x="44856" y="35890"/>
                </a:lnTo>
                <a:lnTo>
                  <a:pt x="44856" y="44856"/>
                </a:lnTo>
                <a:lnTo>
                  <a:pt x="53822" y="44856"/>
                </a:lnTo>
                <a:lnTo>
                  <a:pt x="53822" y="35890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64116" y="6018543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454" y="0"/>
                </a:moveTo>
                <a:lnTo>
                  <a:pt x="78778" y="0"/>
                </a:lnTo>
                <a:lnTo>
                  <a:pt x="0" y="78778"/>
                </a:lnTo>
                <a:lnTo>
                  <a:pt x="0" y="84467"/>
                </a:lnTo>
                <a:lnTo>
                  <a:pt x="7010" y="91465"/>
                </a:lnTo>
                <a:lnTo>
                  <a:pt x="12687" y="91465"/>
                </a:lnTo>
                <a:lnTo>
                  <a:pt x="91465" y="12687"/>
                </a:lnTo>
                <a:lnTo>
                  <a:pt x="91465" y="7010"/>
                </a:lnTo>
                <a:lnTo>
                  <a:pt x="8445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64118" y="601854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12687" y="0"/>
                </a:moveTo>
                <a:lnTo>
                  <a:pt x="6997" y="0"/>
                </a:lnTo>
                <a:lnTo>
                  <a:pt x="0" y="7010"/>
                </a:lnTo>
                <a:lnTo>
                  <a:pt x="0" y="12687"/>
                </a:lnTo>
                <a:lnTo>
                  <a:pt x="78778" y="91465"/>
                </a:lnTo>
                <a:lnTo>
                  <a:pt x="84455" y="91465"/>
                </a:lnTo>
                <a:lnTo>
                  <a:pt x="91465" y="84454"/>
                </a:lnTo>
                <a:lnTo>
                  <a:pt x="91465" y="78778"/>
                </a:lnTo>
                <a:lnTo>
                  <a:pt x="126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233967" y="2731447"/>
            <a:ext cx="77470" cy="77470"/>
          </a:xfrm>
          <a:custGeom>
            <a:avLst/>
            <a:gdLst/>
            <a:ahLst/>
            <a:cxnLst/>
            <a:rect l="l" t="t" r="r" b="b"/>
            <a:pathLst>
              <a:path w="77470" h="77469">
                <a:moveTo>
                  <a:pt x="77139" y="38569"/>
                </a:moveTo>
                <a:lnTo>
                  <a:pt x="74108" y="53581"/>
                </a:lnTo>
                <a:lnTo>
                  <a:pt x="65841" y="65841"/>
                </a:lnTo>
                <a:lnTo>
                  <a:pt x="53581" y="74108"/>
                </a:lnTo>
                <a:lnTo>
                  <a:pt x="38569" y="77139"/>
                </a:lnTo>
                <a:lnTo>
                  <a:pt x="23558" y="74108"/>
                </a:lnTo>
                <a:lnTo>
                  <a:pt x="11298" y="65841"/>
                </a:lnTo>
                <a:lnTo>
                  <a:pt x="3031" y="53581"/>
                </a:lnTo>
                <a:lnTo>
                  <a:pt x="0" y="38569"/>
                </a:lnTo>
                <a:lnTo>
                  <a:pt x="3031" y="23558"/>
                </a:lnTo>
                <a:lnTo>
                  <a:pt x="11298" y="11298"/>
                </a:lnTo>
                <a:lnTo>
                  <a:pt x="23558" y="3031"/>
                </a:lnTo>
                <a:lnTo>
                  <a:pt x="38569" y="0"/>
                </a:lnTo>
                <a:lnTo>
                  <a:pt x="53581" y="3031"/>
                </a:lnTo>
                <a:lnTo>
                  <a:pt x="65841" y="11298"/>
                </a:lnTo>
                <a:lnTo>
                  <a:pt x="74108" y="23558"/>
                </a:lnTo>
                <a:lnTo>
                  <a:pt x="77139" y="38569"/>
                </a:lnTo>
                <a:close/>
              </a:path>
            </a:pathLst>
          </a:custGeom>
          <a:ln w="1927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42525" y="2413249"/>
            <a:ext cx="0" cy="462915"/>
          </a:xfrm>
          <a:custGeom>
            <a:avLst/>
            <a:gdLst/>
            <a:ahLst/>
            <a:cxnLst/>
            <a:rect l="l" t="t" r="r" b="b"/>
            <a:pathLst>
              <a:path h="462914">
                <a:moveTo>
                  <a:pt x="0" y="0"/>
                </a:moveTo>
                <a:lnTo>
                  <a:pt x="0" y="462838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243606" y="2548237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212140" y="0"/>
                </a:moveTo>
                <a:lnTo>
                  <a:pt x="0" y="0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56826" y="2365039"/>
            <a:ext cx="386080" cy="511175"/>
          </a:xfrm>
          <a:custGeom>
            <a:avLst/>
            <a:gdLst/>
            <a:ahLst/>
            <a:cxnLst/>
            <a:rect l="l" t="t" r="r" b="b"/>
            <a:pathLst>
              <a:path w="386079" h="511175">
                <a:moveTo>
                  <a:pt x="0" y="511047"/>
                </a:moveTo>
                <a:lnTo>
                  <a:pt x="0" y="86779"/>
                </a:lnTo>
                <a:lnTo>
                  <a:pt x="86779" y="0"/>
                </a:lnTo>
                <a:lnTo>
                  <a:pt x="366407" y="0"/>
                </a:lnTo>
                <a:lnTo>
                  <a:pt x="373917" y="1694"/>
                </a:lnTo>
                <a:lnTo>
                  <a:pt x="380049" y="6313"/>
                </a:lnTo>
                <a:lnTo>
                  <a:pt x="384183" y="13164"/>
                </a:lnTo>
                <a:lnTo>
                  <a:pt x="385699" y="21551"/>
                </a:lnTo>
                <a:lnTo>
                  <a:pt x="385699" y="48209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156826" y="2365039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779" y="0"/>
                </a:moveTo>
                <a:lnTo>
                  <a:pt x="86779" y="86779"/>
                </a:lnTo>
                <a:lnTo>
                  <a:pt x="0" y="86779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156826" y="2876087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059" y="0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81095" y="2451818"/>
            <a:ext cx="0" cy="462915"/>
          </a:xfrm>
          <a:custGeom>
            <a:avLst/>
            <a:gdLst/>
            <a:ahLst/>
            <a:cxnLst/>
            <a:rect l="l" t="t" r="r" b="b"/>
            <a:pathLst>
              <a:path h="462914">
                <a:moveTo>
                  <a:pt x="0" y="0"/>
                </a:moveTo>
                <a:lnTo>
                  <a:pt x="0" y="462838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195396" y="2914657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059" y="0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619665" y="2490388"/>
            <a:ext cx="0" cy="462915"/>
          </a:xfrm>
          <a:custGeom>
            <a:avLst/>
            <a:gdLst/>
            <a:ahLst/>
            <a:cxnLst/>
            <a:rect l="l" t="t" r="r" b="b"/>
            <a:pathLst>
              <a:path h="462914">
                <a:moveTo>
                  <a:pt x="0" y="0"/>
                </a:moveTo>
                <a:lnTo>
                  <a:pt x="0" y="462838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233966" y="2953227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059" y="0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576784" y="4175583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20243" y="10121"/>
                </a:moveTo>
                <a:lnTo>
                  <a:pt x="20243" y="4521"/>
                </a:lnTo>
                <a:lnTo>
                  <a:pt x="15709" y="0"/>
                </a:lnTo>
                <a:lnTo>
                  <a:pt x="10121" y="0"/>
                </a:lnTo>
                <a:lnTo>
                  <a:pt x="4533" y="0"/>
                </a:lnTo>
                <a:lnTo>
                  <a:pt x="0" y="4521"/>
                </a:lnTo>
                <a:lnTo>
                  <a:pt x="0" y="10121"/>
                </a:lnTo>
                <a:lnTo>
                  <a:pt x="0" y="15722"/>
                </a:lnTo>
                <a:lnTo>
                  <a:pt x="4533" y="20243"/>
                </a:lnTo>
                <a:lnTo>
                  <a:pt x="10121" y="20243"/>
                </a:lnTo>
                <a:lnTo>
                  <a:pt x="15709" y="20243"/>
                </a:lnTo>
                <a:lnTo>
                  <a:pt x="20243" y="15722"/>
                </a:lnTo>
                <a:lnTo>
                  <a:pt x="20243" y="10121"/>
                </a:lnTo>
                <a:close/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576784" y="427682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20243" y="10121"/>
                </a:moveTo>
                <a:lnTo>
                  <a:pt x="20243" y="4521"/>
                </a:lnTo>
                <a:lnTo>
                  <a:pt x="15709" y="0"/>
                </a:lnTo>
                <a:lnTo>
                  <a:pt x="10121" y="0"/>
                </a:lnTo>
                <a:lnTo>
                  <a:pt x="4533" y="0"/>
                </a:lnTo>
                <a:lnTo>
                  <a:pt x="0" y="4521"/>
                </a:lnTo>
                <a:lnTo>
                  <a:pt x="0" y="10121"/>
                </a:lnTo>
                <a:lnTo>
                  <a:pt x="0" y="15722"/>
                </a:lnTo>
                <a:lnTo>
                  <a:pt x="4533" y="20243"/>
                </a:lnTo>
                <a:lnTo>
                  <a:pt x="10121" y="20243"/>
                </a:lnTo>
                <a:lnTo>
                  <a:pt x="15709" y="20243"/>
                </a:lnTo>
                <a:lnTo>
                  <a:pt x="20243" y="15722"/>
                </a:lnTo>
                <a:lnTo>
                  <a:pt x="20243" y="10121"/>
                </a:lnTo>
                <a:close/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667893" y="4286949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172123" y="0"/>
                </a:moveTo>
                <a:lnTo>
                  <a:pt x="0" y="0"/>
                </a:lnTo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576784" y="437807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20243" y="10121"/>
                </a:moveTo>
                <a:lnTo>
                  <a:pt x="20243" y="4533"/>
                </a:lnTo>
                <a:lnTo>
                  <a:pt x="15709" y="0"/>
                </a:lnTo>
                <a:lnTo>
                  <a:pt x="10121" y="0"/>
                </a:lnTo>
                <a:lnTo>
                  <a:pt x="4533" y="0"/>
                </a:lnTo>
                <a:lnTo>
                  <a:pt x="0" y="4533"/>
                </a:lnTo>
                <a:lnTo>
                  <a:pt x="0" y="10121"/>
                </a:lnTo>
                <a:lnTo>
                  <a:pt x="0" y="15722"/>
                </a:lnTo>
                <a:lnTo>
                  <a:pt x="4533" y="20243"/>
                </a:lnTo>
                <a:lnTo>
                  <a:pt x="10121" y="20243"/>
                </a:lnTo>
                <a:lnTo>
                  <a:pt x="15709" y="20243"/>
                </a:lnTo>
                <a:lnTo>
                  <a:pt x="20243" y="15722"/>
                </a:lnTo>
                <a:lnTo>
                  <a:pt x="20243" y="10121"/>
                </a:lnTo>
                <a:close/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496304" y="4043960"/>
            <a:ext cx="222885" cy="546735"/>
          </a:xfrm>
          <a:custGeom>
            <a:avLst/>
            <a:gdLst/>
            <a:ahLst/>
            <a:cxnLst/>
            <a:rect l="l" t="t" r="r" b="b"/>
            <a:pathLst>
              <a:path w="222884" h="546735">
                <a:moveTo>
                  <a:pt x="222745" y="546722"/>
                </a:moveTo>
                <a:lnTo>
                  <a:pt x="0" y="546722"/>
                </a:lnTo>
                <a:lnTo>
                  <a:pt x="0" y="0"/>
                </a:lnTo>
                <a:lnTo>
                  <a:pt x="103784" y="0"/>
                </a:lnTo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817792" y="4043960"/>
            <a:ext cx="104139" cy="334645"/>
          </a:xfrm>
          <a:custGeom>
            <a:avLst/>
            <a:gdLst/>
            <a:ahLst/>
            <a:cxnLst/>
            <a:rect l="l" t="t" r="r" b="b"/>
            <a:pathLst>
              <a:path w="104140" h="334645">
                <a:moveTo>
                  <a:pt x="0" y="0"/>
                </a:moveTo>
                <a:lnTo>
                  <a:pt x="103746" y="0"/>
                </a:lnTo>
                <a:lnTo>
                  <a:pt x="103746" y="334111"/>
                </a:lnTo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607683" y="4003460"/>
            <a:ext cx="202565" cy="81280"/>
          </a:xfrm>
          <a:custGeom>
            <a:avLst/>
            <a:gdLst/>
            <a:ahLst/>
            <a:cxnLst/>
            <a:rect l="l" t="t" r="r" b="b"/>
            <a:pathLst>
              <a:path w="202565" h="81279">
                <a:moveTo>
                  <a:pt x="202488" y="0"/>
                </a:moveTo>
                <a:lnTo>
                  <a:pt x="202488" y="40500"/>
                </a:lnTo>
                <a:lnTo>
                  <a:pt x="199293" y="56220"/>
                </a:lnTo>
                <a:lnTo>
                  <a:pt x="190592" y="69099"/>
                </a:lnTo>
                <a:lnTo>
                  <a:pt x="177714" y="77803"/>
                </a:lnTo>
                <a:lnTo>
                  <a:pt x="161988" y="81000"/>
                </a:lnTo>
                <a:lnTo>
                  <a:pt x="40487" y="81000"/>
                </a:lnTo>
                <a:lnTo>
                  <a:pt x="24769" y="77803"/>
                </a:lnTo>
                <a:lnTo>
                  <a:pt x="11895" y="69099"/>
                </a:lnTo>
                <a:lnTo>
                  <a:pt x="3195" y="56220"/>
                </a:lnTo>
                <a:lnTo>
                  <a:pt x="0" y="40500"/>
                </a:lnTo>
                <a:lnTo>
                  <a:pt x="0" y="0"/>
                </a:lnTo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607683" y="4003460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5">
                <a:moveTo>
                  <a:pt x="0" y="0"/>
                </a:moveTo>
                <a:lnTo>
                  <a:pt x="202488" y="0"/>
                </a:lnTo>
              </a:path>
            </a:pathLst>
          </a:custGeom>
          <a:ln w="2024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759547" y="4428694"/>
            <a:ext cx="202565" cy="162560"/>
          </a:xfrm>
          <a:custGeom>
            <a:avLst/>
            <a:gdLst/>
            <a:ahLst/>
            <a:cxnLst/>
            <a:rect l="l" t="t" r="r" b="b"/>
            <a:pathLst>
              <a:path w="202565" h="162560">
                <a:moveTo>
                  <a:pt x="202488" y="0"/>
                </a:moveTo>
                <a:lnTo>
                  <a:pt x="90639" y="161988"/>
                </a:lnTo>
                <a:lnTo>
                  <a:pt x="0" y="82613"/>
                </a:lnTo>
              </a:path>
            </a:pathLst>
          </a:custGeom>
          <a:ln w="20243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394616" y="5822185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60" h="187960">
                <a:moveTo>
                  <a:pt x="0" y="187540"/>
                </a:moveTo>
                <a:lnTo>
                  <a:pt x="187515" y="0"/>
                </a:lnTo>
              </a:path>
            </a:pathLst>
          </a:custGeom>
          <a:ln w="1842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443003" y="5870585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60" h="187960">
                <a:moveTo>
                  <a:pt x="187490" y="0"/>
                </a:moveTo>
                <a:lnTo>
                  <a:pt x="0" y="187528"/>
                </a:lnTo>
              </a:path>
            </a:pathLst>
          </a:custGeom>
          <a:ln w="1842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583516" y="581079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10048"/>
                </a:moveTo>
                <a:lnTo>
                  <a:pt x="11305" y="2512"/>
                </a:lnTo>
                <a:lnTo>
                  <a:pt x="24176" y="0"/>
                </a:lnTo>
                <a:lnTo>
                  <a:pt x="37049" y="2512"/>
                </a:lnTo>
                <a:lnTo>
                  <a:pt x="48361" y="10048"/>
                </a:lnTo>
                <a:lnTo>
                  <a:pt x="55883" y="21364"/>
                </a:lnTo>
                <a:lnTo>
                  <a:pt x="58391" y="34243"/>
                </a:lnTo>
                <a:lnTo>
                  <a:pt x="55883" y="47116"/>
                </a:lnTo>
                <a:lnTo>
                  <a:pt x="48361" y="58410"/>
                </a:lnTo>
              </a:path>
            </a:pathLst>
          </a:custGeom>
          <a:ln w="1842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365495" y="6009688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508" y="48387"/>
                </a:moveTo>
                <a:lnTo>
                  <a:pt x="0" y="77508"/>
                </a:lnTo>
                <a:lnTo>
                  <a:pt x="29121" y="0"/>
                </a:lnTo>
              </a:path>
            </a:pathLst>
          </a:custGeom>
          <a:ln w="1842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306770" y="5691019"/>
            <a:ext cx="258445" cy="64769"/>
          </a:xfrm>
          <a:custGeom>
            <a:avLst/>
            <a:gdLst/>
            <a:ahLst/>
            <a:cxnLst/>
            <a:rect l="l" t="t" r="r" b="b"/>
            <a:pathLst>
              <a:path w="258445" h="64770">
                <a:moveTo>
                  <a:pt x="257975" y="64490"/>
                </a:moveTo>
                <a:lnTo>
                  <a:pt x="257975" y="17792"/>
                </a:lnTo>
                <a:lnTo>
                  <a:pt x="257975" y="8013"/>
                </a:lnTo>
                <a:lnTo>
                  <a:pt x="250050" y="0"/>
                </a:lnTo>
                <a:lnTo>
                  <a:pt x="240385" y="0"/>
                </a:lnTo>
                <a:lnTo>
                  <a:pt x="0" y="0"/>
                </a:lnTo>
              </a:path>
            </a:pathLst>
          </a:custGeom>
          <a:ln w="1842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177789" y="5820000"/>
            <a:ext cx="387350" cy="405765"/>
          </a:xfrm>
          <a:custGeom>
            <a:avLst/>
            <a:gdLst/>
            <a:ahLst/>
            <a:cxnLst/>
            <a:rect l="l" t="t" r="r" b="b"/>
            <a:pathLst>
              <a:path w="387350" h="405764">
                <a:moveTo>
                  <a:pt x="0" y="0"/>
                </a:moveTo>
                <a:lnTo>
                  <a:pt x="0" y="387578"/>
                </a:lnTo>
                <a:lnTo>
                  <a:pt x="0" y="397370"/>
                </a:lnTo>
                <a:lnTo>
                  <a:pt x="7912" y="405396"/>
                </a:lnTo>
                <a:lnTo>
                  <a:pt x="17576" y="405396"/>
                </a:lnTo>
                <a:lnTo>
                  <a:pt x="369366" y="405396"/>
                </a:lnTo>
                <a:lnTo>
                  <a:pt x="379031" y="405396"/>
                </a:lnTo>
                <a:lnTo>
                  <a:pt x="386956" y="397370"/>
                </a:lnTo>
                <a:lnTo>
                  <a:pt x="386956" y="387578"/>
                </a:lnTo>
                <a:lnTo>
                  <a:pt x="386956" y="193484"/>
                </a:lnTo>
              </a:path>
            </a:pathLst>
          </a:custGeom>
          <a:ln w="1842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177789" y="5691019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128981"/>
                </a:moveTo>
                <a:lnTo>
                  <a:pt x="128981" y="128981"/>
                </a:lnTo>
                <a:lnTo>
                  <a:pt x="128981" y="0"/>
                </a:lnTo>
                <a:lnTo>
                  <a:pt x="0" y="128981"/>
                </a:lnTo>
                <a:close/>
              </a:path>
            </a:pathLst>
          </a:custGeom>
          <a:ln w="1842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227302" y="6059552"/>
            <a:ext cx="97790" cy="29845"/>
          </a:xfrm>
          <a:custGeom>
            <a:avLst/>
            <a:gdLst/>
            <a:ahLst/>
            <a:cxnLst/>
            <a:rect l="l" t="t" r="r" b="b"/>
            <a:pathLst>
              <a:path w="97789" h="29845">
                <a:moveTo>
                  <a:pt x="97561" y="29819"/>
                </a:moveTo>
                <a:lnTo>
                  <a:pt x="90104" y="20354"/>
                </a:lnTo>
                <a:lnTo>
                  <a:pt x="85902" y="10637"/>
                </a:lnTo>
                <a:lnTo>
                  <a:pt x="79262" y="3057"/>
                </a:lnTo>
                <a:lnTo>
                  <a:pt x="64490" y="0"/>
                </a:lnTo>
                <a:lnTo>
                  <a:pt x="49874" y="7918"/>
                </a:lnTo>
                <a:lnTo>
                  <a:pt x="35121" y="21883"/>
                </a:lnTo>
                <a:lnTo>
                  <a:pt x="18931" y="27212"/>
                </a:lnTo>
                <a:lnTo>
                  <a:pt x="0" y="9220"/>
                </a:lnTo>
              </a:path>
            </a:pathLst>
          </a:custGeom>
          <a:ln w="1842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582305" y="5838440"/>
            <a:ext cx="213360" cy="175895"/>
          </a:xfrm>
          <a:custGeom>
            <a:avLst/>
            <a:gdLst/>
            <a:ahLst/>
            <a:cxnLst/>
            <a:rect l="l" t="t" r="r" b="b"/>
            <a:pathLst>
              <a:path w="213359" h="175895">
                <a:moveTo>
                  <a:pt x="186994" y="120040"/>
                </a:moveTo>
                <a:lnTo>
                  <a:pt x="179166" y="124529"/>
                </a:lnTo>
                <a:lnTo>
                  <a:pt x="171737" y="127042"/>
                </a:lnTo>
                <a:lnTo>
                  <a:pt x="164729" y="127582"/>
                </a:lnTo>
                <a:lnTo>
                  <a:pt x="158165" y="126149"/>
                </a:lnTo>
                <a:lnTo>
                  <a:pt x="155803" y="125234"/>
                </a:lnTo>
                <a:lnTo>
                  <a:pt x="147383" y="123367"/>
                </a:lnTo>
                <a:lnTo>
                  <a:pt x="145440" y="123329"/>
                </a:lnTo>
                <a:lnTo>
                  <a:pt x="140385" y="123329"/>
                </a:lnTo>
                <a:lnTo>
                  <a:pt x="136144" y="127330"/>
                </a:lnTo>
                <a:lnTo>
                  <a:pt x="135801" y="132422"/>
                </a:lnTo>
                <a:lnTo>
                  <a:pt x="135343" y="138302"/>
                </a:lnTo>
                <a:lnTo>
                  <a:pt x="135699" y="138633"/>
                </a:lnTo>
                <a:lnTo>
                  <a:pt x="139128" y="141820"/>
                </a:lnTo>
                <a:lnTo>
                  <a:pt x="142354" y="144818"/>
                </a:lnTo>
                <a:lnTo>
                  <a:pt x="145694" y="146989"/>
                </a:lnTo>
                <a:lnTo>
                  <a:pt x="147535" y="148183"/>
                </a:lnTo>
                <a:lnTo>
                  <a:pt x="148640" y="150228"/>
                </a:lnTo>
                <a:lnTo>
                  <a:pt x="148640" y="152412"/>
                </a:lnTo>
                <a:lnTo>
                  <a:pt x="143803" y="165665"/>
                </a:lnTo>
                <a:lnTo>
                  <a:pt x="132210" y="172470"/>
                </a:lnTo>
                <a:lnTo>
                  <a:pt x="118240" y="174978"/>
                </a:lnTo>
                <a:lnTo>
                  <a:pt x="106273" y="175336"/>
                </a:lnTo>
                <a:lnTo>
                  <a:pt x="95304" y="175096"/>
                </a:lnTo>
                <a:lnTo>
                  <a:pt x="63855" y="157797"/>
                </a:lnTo>
                <a:lnTo>
                  <a:pt x="64274" y="152387"/>
                </a:lnTo>
                <a:lnTo>
                  <a:pt x="64439" y="150342"/>
                </a:lnTo>
                <a:lnTo>
                  <a:pt x="65557" y="148488"/>
                </a:lnTo>
                <a:lnTo>
                  <a:pt x="67297" y="147408"/>
                </a:lnTo>
                <a:lnTo>
                  <a:pt x="68719" y="146507"/>
                </a:lnTo>
                <a:lnTo>
                  <a:pt x="71259" y="144056"/>
                </a:lnTo>
                <a:lnTo>
                  <a:pt x="73710" y="141693"/>
                </a:lnTo>
                <a:lnTo>
                  <a:pt x="74993" y="140449"/>
                </a:lnTo>
                <a:lnTo>
                  <a:pt x="76352" y="139141"/>
                </a:lnTo>
                <a:lnTo>
                  <a:pt x="77774" y="137820"/>
                </a:lnTo>
                <a:lnTo>
                  <a:pt x="77622" y="136296"/>
                </a:lnTo>
                <a:lnTo>
                  <a:pt x="77406" y="134442"/>
                </a:lnTo>
                <a:lnTo>
                  <a:pt x="77190" y="132880"/>
                </a:lnTo>
                <a:lnTo>
                  <a:pt x="76796" y="127330"/>
                </a:lnTo>
                <a:lnTo>
                  <a:pt x="72567" y="123329"/>
                </a:lnTo>
                <a:lnTo>
                  <a:pt x="67500" y="123329"/>
                </a:lnTo>
                <a:lnTo>
                  <a:pt x="65620" y="123367"/>
                </a:lnTo>
                <a:lnTo>
                  <a:pt x="57086" y="125260"/>
                </a:lnTo>
                <a:lnTo>
                  <a:pt x="54825" y="126136"/>
                </a:lnTo>
                <a:lnTo>
                  <a:pt x="48245" y="127582"/>
                </a:lnTo>
                <a:lnTo>
                  <a:pt x="7991" y="101212"/>
                </a:lnTo>
                <a:lnTo>
                  <a:pt x="0" y="74955"/>
                </a:lnTo>
                <a:lnTo>
                  <a:pt x="390" y="51044"/>
                </a:lnTo>
                <a:lnTo>
                  <a:pt x="15443" y="12661"/>
                </a:lnTo>
                <a:lnTo>
                  <a:pt x="19253" y="12242"/>
                </a:lnTo>
                <a:lnTo>
                  <a:pt x="21971" y="14262"/>
                </a:lnTo>
                <a:lnTo>
                  <a:pt x="57988" y="40741"/>
                </a:lnTo>
                <a:lnTo>
                  <a:pt x="60820" y="42824"/>
                </a:lnTo>
                <a:lnTo>
                  <a:pt x="61480" y="46774"/>
                </a:lnTo>
                <a:lnTo>
                  <a:pt x="59474" y="49656"/>
                </a:lnTo>
                <a:lnTo>
                  <a:pt x="58343" y="51307"/>
                </a:lnTo>
                <a:lnTo>
                  <a:pt x="57746" y="53187"/>
                </a:lnTo>
                <a:lnTo>
                  <a:pt x="57746" y="55181"/>
                </a:lnTo>
                <a:lnTo>
                  <a:pt x="57746" y="60540"/>
                </a:lnTo>
                <a:lnTo>
                  <a:pt x="62115" y="64922"/>
                </a:lnTo>
                <a:lnTo>
                  <a:pt x="67500" y="64922"/>
                </a:lnTo>
                <a:lnTo>
                  <a:pt x="72377" y="64922"/>
                </a:lnTo>
                <a:lnTo>
                  <a:pt x="77152" y="58826"/>
                </a:lnTo>
                <a:lnTo>
                  <a:pt x="77152" y="54279"/>
                </a:lnTo>
                <a:lnTo>
                  <a:pt x="77152" y="48361"/>
                </a:lnTo>
                <a:lnTo>
                  <a:pt x="75399" y="38925"/>
                </a:lnTo>
                <a:lnTo>
                  <a:pt x="70739" y="38925"/>
                </a:lnTo>
                <a:lnTo>
                  <a:pt x="63467" y="37292"/>
                </a:lnTo>
                <a:lnTo>
                  <a:pt x="57240" y="32950"/>
                </a:lnTo>
                <a:lnTo>
                  <a:pt x="52892" y="26731"/>
                </a:lnTo>
                <a:lnTo>
                  <a:pt x="51257" y="19469"/>
                </a:lnTo>
                <a:lnTo>
                  <a:pt x="54201" y="11315"/>
                </a:lnTo>
                <a:lnTo>
                  <a:pt x="61272" y="5191"/>
                </a:lnTo>
                <a:lnTo>
                  <a:pt x="69832" y="1338"/>
                </a:lnTo>
                <a:lnTo>
                  <a:pt x="77241" y="0"/>
                </a:lnTo>
                <a:lnTo>
                  <a:pt x="85138" y="1253"/>
                </a:lnTo>
                <a:lnTo>
                  <a:pt x="93040" y="4852"/>
                </a:lnTo>
                <a:lnTo>
                  <a:pt x="100351" y="10560"/>
                </a:lnTo>
                <a:lnTo>
                  <a:pt x="106476" y="18135"/>
                </a:lnTo>
                <a:lnTo>
                  <a:pt x="112602" y="10560"/>
                </a:lnTo>
                <a:lnTo>
                  <a:pt x="119913" y="4852"/>
                </a:lnTo>
                <a:lnTo>
                  <a:pt x="127815" y="1253"/>
                </a:lnTo>
                <a:lnTo>
                  <a:pt x="135712" y="0"/>
                </a:lnTo>
                <a:lnTo>
                  <a:pt x="143122" y="1338"/>
                </a:lnTo>
                <a:lnTo>
                  <a:pt x="151687" y="5191"/>
                </a:lnTo>
                <a:lnTo>
                  <a:pt x="158763" y="11315"/>
                </a:lnTo>
                <a:lnTo>
                  <a:pt x="161709" y="19469"/>
                </a:lnTo>
                <a:lnTo>
                  <a:pt x="160070" y="26731"/>
                </a:lnTo>
                <a:lnTo>
                  <a:pt x="155713" y="32950"/>
                </a:lnTo>
                <a:lnTo>
                  <a:pt x="149477" y="37292"/>
                </a:lnTo>
                <a:lnTo>
                  <a:pt x="142201" y="38925"/>
                </a:lnTo>
                <a:lnTo>
                  <a:pt x="137083" y="38925"/>
                </a:lnTo>
                <a:lnTo>
                  <a:pt x="135712" y="50279"/>
                </a:lnTo>
                <a:lnTo>
                  <a:pt x="135712" y="56260"/>
                </a:lnTo>
                <a:lnTo>
                  <a:pt x="135712" y="60032"/>
                </a:lnTo>
                <a:lnTo>
                  <a:pt x="140436" y="64922"/>
                </a:lnTo>
                <a:lnTo>
                  <a:pt x="145453" y="64922"/>
                </a:lnTo>
                <a:lnTo>
                  <a:pt x="150837" y="64922"/>
                </a:lnTo>
                <a:lnTo>
                  <a:pt x="155206" y="60540"/>
                </a:lnTo>
                <a:lnTo>
                  <a:pt x="155206" y="55181"/>
                </a:lnTo>
                <a:lnTo>
                  <a:pt x="155206" y="53187"/>
                </a:lnTo>
                <a:lnTo>
                  <a:pt x="154597" y="51295"/>
                </a:lnTo>
                <a:lnTo>
                  <a:pt x="153479" y="49656"/>
                </a:lnTo>
                <a:lnTo>
                  <a:pt x="151472" y="46761"/>
                </a:lnTo>
                <a:lnTo>
                  <a:pt x="152133" y="42824"/>
                </a:lnTo>
                <a:lnTo>
                  <a:pt x="154978" y="40741"/>
                </a:lnTo>
                <a:lnTo>
                  <a:pt x="190969" y="14262"/>
                </a:lnTo>
                <a:lnTo>
                  <a:pt x="193738" y="12217"/>
                </a:lnTo>
                <a:lnTo>
                  <a:pt x="197586" y="12674"/>
                </a:lnTo>
                <a:lnTo>
                  <a:pt x="212571" y="51007"/>
                </a:lnTo>
                <a:lnTo>
                  <a:pt x="212953" y="74955"/>
                </a:lnTo>
                <a:lnTo>
                  <a:pt x="210113" y="89177"/>
                </a:lnTo>
                <a:lnTo>
                  <a:pt x="204960" y="101217"/>
                </a:lnTo>
                <a:lnTo>
                  <a:pt x="197314" y="111397"/>
                </a:lnTo>
                <a:lnTo>
                  <a:pt x="186994" y="120040"/>
                </a:lnTo>
                <a:close/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671319" y="5809903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569" y="0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883449" y="5723126"/>
            <a:ext cx="0" cy="462915"/>
          </a:xfrm>
          <a:custGeom>
            <a:avLst/>
            <a:gdLst/>
            <a:ahLst/>
            <a:cxnLst/>
            <a:rect l="l" t="t" r="r" b="b"/>
            <a:pathLst>
              <a:path h="462914">
                <a:moveTo>
                  <a:pt x="0" y="0"/>
                </a:moveTo>
                <a:lnTo>
                  <a:pt x="0" y="462838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497750" y="5674917"/>
            <a:ext cx="386080" cy="511175"/>
          </a:xfrm>
          <a:custGeom>
            <a:avLst/>
            <a:gdLst/>
            <a:ahLst/>
            <a:cxnLst/>
            <a:rect l="l" t="t" r="r" b="b"/>
            <a:pathLst>
              <a:path w="386079" h="511175">
                <a:moveTo>
                  <a:pt x="0" y="511047"/>
                </a:moveTo>
                <a:lnTo>
                  <a:pt x="0" y="86779"/>
                </a:lnTo>
                <a:lnTo>
                  <a:pt x="86779" y="0"/>
                </a:lnTo>
                <a:lnTo>
                  <a:pt x="366407" y="0"/>
                </a:lnTo>
                <a:lnTo>
                  <a:pt x="373917" y="1694"/>
                </a:lnTo>
                <a:lnTo>
                  <a:pt x="380049" y="6313"/>
                </a:lnTo>
                <a:lnTo>
                  <a:pt x="384183" y="13164"/>
                </a:lnTo>
                <a:lnTo>
                  <a:pt x="385699" y="21551"/>
                </a:lnTo>
                <a:lnTo>
                  <a:pt x="385699" y="48209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497750" y="5674917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779" y="0"/>
                </a:moveTo>
                <a:lnTo>
                  <a:pt x="86779" y="86779"/>
                </a:lnTo>
                <a:lnTo>
                  <a:pt x="0" y="86779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497750" y="6185965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059" y="0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922020" y="5761696"/>
            <a:ext cx="0" cy="462915"/>
          </a:xfrm>
          <a:custGeom>
            <a:avLst/>
            <a:gdLst/>
            <a:ahLst/>
            <a:cxnLst/>
            <a:rect l="l" t="t" r="r" b="b"/>
            <a:pathLst>
              <a:path h="462914">
                <a:moveTo>
                  <a:pt x="0" y="0"/>
                </a:moveTo>
                <a:lnTo>
                  <a:pt x="0" y="462838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536320" y="6224535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059" y="0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960590" y="5800266"/>
            <a:ext cx="0" cy="462915"/>
          </a:xfrm>
          <a:custGeom>
            <a:avLst/>
            <a:gdLst/>
            <a:ahLst/>
            <a:cxnLst/>
            <a:rect l="l" t="t" r="r" b="b"/>
            <a:pathLst>
              <a:path h="462914">
                <a:moveTo>
                  <a:pt x="0" y="0"/>
                </a:moveTo>
                <a:lnTo>
                  <a:pt x="0" y="462838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574891" y="6263105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059" y="0"/>
                </a:lnTo>
              </a:path>
            </a:pathLst>
          </a:custGeom>
          <a:ln w="19278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711995" y="2675304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53835" y="26911"/>
                </a:moveTo>
                <a:lnTo>
                  <a:pt x="51721" y="37390"/>
                </a:lnTo>
                <a:lnTo>
                  <a:pt x="45956" y="45943"/>
                </a:lnTo>
                <a:lnTo>
                  <a:pt x="37402" y="51709"/>
                </a:lnTo>
                <a:lnTo>
                  <a:pt x="26924" y="53822"/>
                </a:lnTo>
                <a:lnTo>
                  <a:pt x="16437" y="51709"/>
                </a:lnTo>
                <a:lnTo>
                  <a:pt x="7880" y="45943"/>
                </a:lnTo>
                <a:lnTo>
                  <a:pt x="2113" y="37390"/>
                </a:lnTo>
                <a:lnTo>
                  <a:pt x="0" y="26911"/>
                </a:lnTo>
                <a:lnTo>
                  <a:pt x="2113" y="16432"/>
                </a:lnTo>
                <a:lnTo>
                  <a:pt x="7880" y="7878"/>
                </a:lnTo>
                <a:lnTo>
                  <a:pt x="16437" y="2113"/>
                </a:lnTo>
                <a:lnTo>
                  <a:pt x="26924" y="0"/>
                </a:lnTo>
                <a:lnTo>
                  <a:pt x="37402" y="2113"/>
                </a:lnTo>
                <a:lnTo>
                  <a:pt x="45956" y="7878"/>
                </a:lnTo>
                <a:lnTo>
                  <a:pt x="51721" y="16432"/>
                </a:lnTo>
                <a:lnTo>
                  <a:pt x="53835" y="26911"/>
                </a:lnTo>
                <a:close/>
              </a:path>
            </a:pathLst>
          </a:custGeom>
          <a:ln w="17945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738919" y="2406153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71780"/>
                </a:moveTo>
                <a:lnTo>
                  <a:pt x="0" y="0"/>
                </a:lnTo>
              </a:path>
            </a:pathLst>
          </a:custGeom>
          <a:ln w="17945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685083" y="2406153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57" y="0"/>
                </a:lnTo>
              </a:path>
            </a:pathLst>
          </a:custGeom>
          <a:ln w="17945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547301" y="2477933"/>
            <a:ext cx="415925" cy="448945"/>
          </a:xfrm>
          <a:custGeom>
            <a:avLst/>
            <a:gdLst/>
            <a:ahLst/>
            <a:cxnLst/>
            <a:rect l="l" t="t" r="r" b="b"/>
            <a:pathLst>
              <a:path w="415925" h="448944">
                <a:moveTo>
                  <a:pt x="0" y="107645"/>
                </a:moveTo>
                <a:lnTo>
                  <a:pt x="27261" y="71661"/>
                </a:lnTo>
                <a:lnTo>
                  <a:pt x="61094" y="41866"/>
                </a:lnTo>
                <a:lnTo>
                  <a:pt x="100457" y="19299"/>
                </a:lnTo>
                <a:lnTo>
                  <a:pt x="144312" y="4997"/>
                </a:lnTo>
                <a:lnTo>
                  <a:pt x="191617" y="0"/>
                </a:lnTo>
                <a:lnTo>
                  <a:pt x="236816" y="4556"/>
                </a:lnTo>
                <a:lnTo>
                  <a:pt x="278916" y="17624"/>
                </a:lnTo>
                <a:lnTo>
                  <a:pt x="317013" y="38301"/>
                </a:lnTo>
                <a:lnTo>
                  <a:pt x="350207" y="65687"/>
                </a:lnTo>
                <a:lnTo>
                  <a:pt x="377594" y="98880"/>
                </a:lnTo>
                <a:lnTo>
                  <a:pt x="398273" y="136977"/>
                </a:lnTo>
                <a:lnTo>
                  <a:pt x="411342" y="179078"/>
                </a:lnTo>
                <a:lnTo>
                  <a:pt x="415899" y="224282"/>
                </a:lnTo>
                <a:lnTo>
                  <a:pt x="411342" y="269481"/>
                </a:lnTo>
                <a:lnTo>
                  <a:pt x="398273" y="311580"/>
                </a:lnTo>
                <a:lnTo>
                  <a:pt x="377594" y="349678"/>
                </a:lnTo>
                <a:lnTo>
                  <a:pt x="350207" y="382871"/>
                </a:lnTo>
                <a:lnTo>
                  <a:pt x="317013" y="410258"/>
                </a:lnTo>
                <a:lnTo>
                  <a:pt x="278916" y="430938"/>
                </a:lnTo>
                <a:lnTo>
                  <a:pt x="236816" y="444007"/>
                </a:lnTo>
                <a:lnTo>
                  <a:pt x="191617" y="448564"/>
                </a:lnTo>
                <a:lnTo>
                  <a:pt x="144312" y="443564"/>
                </a:lnTo>
                <a:lnTo>
                  <a:pt x="100457" y="429260"/>
                </a:lnTo>
                <a:lnTo>
                  <a:pt x="61094" y="406689"/>
                </a:lnTo>
                <a:lnTo>
                  <a:pt x="27261" y="376891"/>
                </a:lnTo>
                <a:lnTo>
                  <a:pt x="0" y="340906"/>
                </a:lnTo>
              </a:path>
            </a:pathLst>
          </a:custGeom>
          <a:ln w="17945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900399" y="25048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26911"/>
                </a:moveTo>
                <a:lnTo>
                  <a:pt x="26923" y="0"/>
                </a:lnTo>
                <a:lnTo>
                  <a:pt x="35890" y="8966"/>
                </a:lnTo>
                <a:lnTo>
                  <a:pt x="8978" y="35877"/>
                </a:lnTo>
              </a:path>
            </a:pathLst>
          </a:custGeom>
          <a:ln w="17945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631261" y="259455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0" y="0"/>
                </a:moveTo>
                <a:lnTo>
                  <a:pt x="89712" y="89712"/>
                </a:lnTo>
              </a:path>
            </a:pathLst>
          </a:custGeom>
          <a:ln w="17945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149605" y="4250739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671" y="0"/>
                </a:lnTo>
              </a:path>
            </a:pathLst>
          </a:custGeom>
          <a:ln w="1824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423311" y="4031776"/>
            <a:ext cx="45720" cy="64135"/>
          </a:xfrm>
          <a:custGeom>
            <a:avLst/>
            <a:gdLst/>
            <a:ahLst/>
            <a:cxnLst/>
            <a:rect l="l" t="t" r="r" b="b"/>
            <a:pathLst>
              <a:path w="45720" h="64135">
                <a:moveTo>
                  <a:pt x="0" y="0"/>
                </a:moveTo>
                <a:lnTo>
                  <a:pt x="45618" y="0"/>
                </a:lnTo>
                <a:lnTo>
                  <a:pt x="45618" y="63868"/>
                </a:lnTo>
                <a:lnTo>
                  <a:pt x="0" y="63868"/>
                </a:lnTo>
              </a:path>
            </a:pathLst>
          </a:custGeom>
          <a:ln w="1824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4" name="object 114"/>
          <p:cNvGraphicFramePr>
            <a:graphicFrameLocks noGrp="1"/>
          </p:cNvGraphicFramePr>
          <p:nvPr/>
        </p:nvGraphicFramePr>
        <p:xfrm>
          <a:off x="4222586" y="4022652"/>
          <a:ext cx="319327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731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49">
                      <a:solidFill>
                        <a:srgbClr val="00377B"/>
                      </a:solidFill>
                      <a:prstDash val="solid"/>
                    </a:lnR>
                    <a:lnB w="18249">
                      <a:solidFill>
                        <a:srgbClr val="003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49">
                      <a:solidFill>
                        <a:srgbClr val="00377B"/>
                      </a:solidFill>
                      <a:prstDash val="solid"/>
                    </a:lnL>
                    <a:lnB w="18249">
                      <a:solidFill>
                        <a:srgbClr val="0037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55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49">
                      <a:solidFill>
                        <a:srgbClr val="00377B"/>
                      </a:solidFill>
                      <a:prstDash val="solid"/>
                    </a:lnL>
                    <a:lnT w="18249">
                      <a:solidFill>
                        <a:srgbClr val="00377B"/>
                      </a:solidFill>
                      <a:prstDash val="solid"/>
                    </a:lnT>
                    <a:lnB w="18249">
                      <a:solidFill>
                        <a:srgbClr val="0037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49">
                      <a:solidFill>
                        <a:srgbClr val="00377B"/>
                      </a:solidFill>
                      <a:prstDash val="solid"/>
                    </a:lnR>
                    <a:lnT w="18249">
                      <a:solidFill>
                        <a:srgbClr val="00377B"/>
                      </a:solidFill>
                      <a:prstDash val="solid"/>
                    </a:lnT>
                    <a:lnB w="18249">
                      <a:solidFill>
                        <a:srgbClr val="0037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" name="object 115"/>
          <p:cNvSpPr/>
          <p:nvPr/>
        </p:nvSpPr>
        <p:spPr>
          <a:xfrm>
            <a:off x="4468926" y="405914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4737" y="54737"/>
                </a:moveTo>
                <a:lnTo>
                  <a:pt x="0" y="54737"/>
                </a:lnTo>
                <a:lnTo>
                  <a:pt x="0" y="0"/>
                </a:lnTo>
                <a:lnTo>
                  <a:pt x="54737" y="0"/>
                </a:lnTo>
                <a:lnTo>
                  <a:pt x="54737" y="54737"/>
                </a:lnTo>
                <a:close/>
              </a:path>
            </a:pathLst>
          </a:custGeom>
          <a:ln w="1824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496296" y="4341973"/>
            <a:ext cx="91440" cy="201295"/>
          </a:xfrm>
          <a:custGeom>
            <a:avLst/>
            <a:gdLst/>
            <a:ahLst/>
            <a:cxnLst/>
            <a:rect l="l" t="t" r="r" b="b"/>
            <a:pathLst>
              <a:path w="91439" h="201295">
                <a:moveTo>
                  <a:pt x="91236" y="200723"/>
                </a:moveTo>
                <a:lnTo>
                  <a:pt x="91236" y="36499"/>
                </a:lnTo>
                <a:lnTo>
                  <a:pt x="88367" y="22293"/>
                </a:lnTo>
                <a:lnTo>
                  <a:pt x="80544" y="10691"/>
                </a:lnTo>
                <a:lnTo>
                  <a:pt x="68942" y="2868"/>
                </a:lnTo>
                <a:lnTo>
                  <a:pt x="54737" y="0"/>
                </a:lnTo>
                <a:lnTo>
                  <a:pt x="36499" y="0"/>
                </a:lnTo>
                <a:lnTo>
                  <a:pt x="22293" y="2868"/>
                </a:lnTo>
                <a:lnTo>
                  <a:pt x="10691" y="10691"/>
                </a:lnTo>
                <a:lnTo>
                  <a:pt x="2868" y="22293"/>
                </a:lnTo>
                <a:lnTo>
                  <a:pt x="0" y="36499"/>
                </a:lnTo>
                <a:lnTo>
                  <a:pt x="0" y="200723"/>
                </a:lnTo>
              </a:path>
            </a:pathLst>
          </a:custGeom>
          <a:ln w="1824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4149599" y="4205118"/>
            <a:ext cx="82550" cy="146050"/>
          </a:xfrm>
          <a:custGeom>
            <a:avLst/>
            <a:gdLst/>
            <a:ahLst/>
            <a:cxnLst/>
            <a:rect l="l" t="t" r="r" b="b"/>
            <a:pathLst>
              <a:path w="82550" h="146050">
                <a:moveTo>
                  <a:pt x="0" y="145986"/>
                </a:moveTo>
                <a:lnTo>
                  <a:pt x="0" y="18249"/>
                </a:lnTo>
                <a:lnTo>
                  <a:pt x="82118" y="0"/>
                </a:lnTo>
              </a:path>
            </a:pathLst>
          </a:custGeom>
          <a:ln w="1824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149599" y="4442342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100355"/>
                </a:moveTo>
                <a:lnTo>
                  <a:pt x="0" y="0"/>
                </a:lnTo>
              </a:path>
            </a:pathLst>
          </a:custGeom>
          <a:ln w="1824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149599" y="4542697"/>
            <a:ext cx="346710" cy="0"/>
          </a:xfrm>
          <a:custGeom>
            <a:avLst/>
            <a:gdLst/>
            <a:ahLst/>
            <a:cxnLst/>
            <a:rect l="l" t="t" r="r" b="b"/>
            <a:pathLst>
              <a:path w="346710">
                <a:moveTo>
                  <a:pt x="346697" y="0"/>
                </a:moveTo>
                <a:lnTo>
                  <a:pt x="0" y="0"/>
                </a:lnTo>
              </a:path>
            </a:pathLst>
          </a:custGeom>
          <a:ln w="1824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551033" y="4205118"/>
            <a:ext cx="91440" cy="337820"/>
          </a:xfrm>
          <a:custGeom>
            <a:avLst/>
            <a:gdLst/>
            <a:ahLst/>
            <a:cxnLst/>
            <a:rect l="l" t="t" r="r" b="b"/>
            <a:pathLst>
              <a:path w="91439" h="337820">
                <a:moveTo>
                  <a:pt x="0" y="0"/>
                </a:moveTo>
                <a:lnTo>
                  <a:pt x="91236" y="18249"/>
                </a:lnTo>
                <a:lnTo>
                  <a:pt x="91236" y="337578"/>
                </a:lnTo>
              </a:path>
            </a:pathLst>
          </a:custGeom>
          <a:ln w="1824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076613" y="4387592"/>
            <a:ext cx="292100" cy="109855"/>
          </a:xfrm>
          <a:custGeom>
            <a:avLst/>
            <a:gdLst/>
            <a:ahLst/>
            <a:cxnLst/>
            <a:rect l="l" t="t" r="r" b="b"/>
            <a:pathLst>
              <a:path w="292100" h="109854">
                <a:moveTo>
                  <a:pt x="0" y="109486"/>
                </a:moveTo>
                <a:lnTo>
                  <a:pt x="8604" y="66870"/>
                </a:lnTo>
                <a:lnTo>
                  <a:pt x="32069" y="32069"/>
                </a:lnTo>
                <a:lnTo>
                  <a:pt x="66870" y="8604"/>
                </a:lnTo>
                <a:lnTo>
                  <a:pt x="109486" y="0"/>
                </a:lnTo>
                <a:lnTo>
                  <a:pt x="291960" y="0"/>
                </a:lnTo>
              </a:path>
            </a:pathLst>
          </a:custGeom>
          <a:ln w="1824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295155" y="4315024"/>
            <a:ext cx="73660" cy="140970"/>
          </a:xfrm>
          <a:custGeom>
            <a:avLst/>
            <a:gdLst/>
            <a:ahLst/>
            <a:cxnLst/>
            <a:rect l="l" t="t" r="r" b="b"/>
            <a:pathLst>
              <a:path w="73660" h="140970">
                <a:moveTo>
                  <a:pt x="0" y="0"/>
                </a:moveTo>
                <a:lnTo>
                  <a:pt x="73418" y="72567"/>
                </a:lnTo>
                <a:lnTo>
                  <a:pt x="4572" y="140589"/>
                </a:lnTo>
              </a:path>
            </a:pathLst>
          </a:custGeom>
          <a:ln w="1824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171041" y="7227828"/>
            <a:ext cx="18605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66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6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522" y="1408085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822" y="241686"/>
            <a:ext cx="3136900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20" dirty="0">
                <a:solidFill>
                  <a:srgbClr val="00377B"/>
                </a:solidFill>
              </a:rPr>
              <a:t>СХЕМА </a:t>
            </a:r>
            <a:r>
              <a:rPr sz="2400" spc="-45" dirty="0">
                <a:solidFill>
                  <a:srgbClr val="00377B"/>
                </a:solidFill>
              </a:rPr>
              <a:t>РАСЧЕТОВ.  </a:t>
            </a:r>
            <a:r>
              <a:rPr sz="2400" spc="-5" dirty="0">
                <a:solidFill>
                  <a:srgbClr val="00377B"/>
                </a:solidFill>
              </a:rPr>
              <a:t>АККРЕДИТИВ/  </a:t>
            </a:r>
            <a:r>
              <a:rPr sz="2400" spc="-20" dirty="0">
                <a:solidFill>
                  <a:srgbClr val="00377B"/>
                </a:solidFill>
              </a:rPr>
              <a:t>БАНКОВСКИЙ</a:t>
            </a:r>
            <a:r>
              <a:rPr sz="2400" spc="-85" dirty="0">
                <a:solidFill>
                  <a:srgbClr val="00377B"/>
                </a:solidFill>
              </a:rPr>
              <a:t> </a:t>
            </a:r>
            <a:r>
              <a:rPr sz="2400" dirty="0">
                <a:solidFill>
                  <a:srgbClr val="00377B"/>
                </a:solidFill>
              </a:rPr>
              <a:t>СЕЙФ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368215" y="2232088"/>
            <a:ext cx="1429385" cy="47434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32131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Заемщик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7692" y="2356134"/>
            <a:ext cx="2286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" algn="l"/>
              </a:tabLst>
              <a:defRPr/>
            </a:pPr>
            <a:r>
              <a:rPr kumimoji="0" sz="1400" b="0" i="0" u="sng" strike="noStrike" kern="1200" cap="none" spc="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8041" y="2808325"/>
            <a:ext cx="143573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Подписание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ДУДС/ДУПТ-214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ФЗ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0394" y="2379091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6936" y="2303348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5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80392" y="2483554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5" h="151764">
                <a:moveTo>
                  <a:pt x="76657" y="0"/>
                </a:moveTo>
                <a:lnTo>
                  <a:pt x="0" y="75780"/>
                </a:lnTo>
                <a:lnTo>
                  <a:pt x="76657" y="15152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9517" y="2808325"/>
            <a:ext cx="1953895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Открытие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аккредитива на сумму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договора долевого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участия  с указанием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необходимых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условий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исполнению  аккредитива*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5515" y="4949337"/>
            <a:ext cx="138239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миро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ание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открытии  аккредитива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7974" y="4949337"/>
            <a:ext cx="149415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Предоставление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зарегистриро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анных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документов в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Банк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исполнения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аккредитива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19517" y="4949337"/>
            <a:ext cx="143256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Перевод</a:t>
            </a:r>
            <a:r>
              <a:rPr kumimoji="0" sz="1200" b="1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денежных  средств на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счет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Застройщика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5161" y="6860899"/>
            <a:ext cx="584200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 lvl="0" indent="-1085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предоставлении скана зарегистрированного договора для ключевых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застройщиков, входящих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список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приоритетных.  При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предоставлении оригиналов документов представителями</a:t>
            </a:r>
            <a:r>
              <a:rPr kumimoji="0" sz="75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компаний.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30741" y="2232088"/>
            <a:ext cx="1429385" cy="47434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17907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Застройщик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8215" y="4373100"/>
            <a:ext cx="1429385" cy="47434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Банк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67692" y="4497146"/>
            <a:ext cx="2286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" algn="l"/>
              </a:tabLst>
              <a:defRPr/>
            </a:pPr>
            <a:r>
              <a:rPr kumimoji="0" sz="1400" b="0" i="0" u="sng" strike="noStrike" kern="1200" cap="none" spc="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8041" y="4949337"/>
            <a:ext cx="1370330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Регистрация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ДУДС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214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ФЗ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регистрационной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палате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80394" y="4520101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06936" y="4444358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5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80392" y="4624566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5" h="151764">
                <a:moveTo>
                  <a:pt x="76657" y="0"/>
                </a:moveTo>
                <a:lnTo>
                  <a:pt x="0" y="75780"/>
                </a:lnTo>
                <a:lnTo>
                  <a:pt x="76657" y="15152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0741" y="4373100"/>
            <a:ext cx="1429385" cy="47434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17907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Застройщик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69692" y="2232088"/>
            <a:ext cx="1429385" cy="47434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32131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Заемщик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81870" y="2379091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69170" y="2356134"/>
            <a:ext cx="2286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" algn="l"/>
              </a:tabLst>
              <a:defRPr/>
            </a:pPr>
            <a:r>
              <a:rPr kumimoji="0" sz="1400" b="0" i="0" u="sng" strike="noStrike" kern="1200" cap="none" spc="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08412" y="2303348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4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81870" y="2483554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4" h="151764">
                <a:moveTo>
                  <a:pt x="76657" y="0"/>
                </a:moveTo>
                <a:lnTo>
                  <a:pt x="0" y="75780"/>
                </a:lnTo>
                <a:lnTo>
                  <a:pt x="76657" y="15152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32217" y="2232088"/>
            <a:ext cx="1429385" cy="47434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Банк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69692" y="4373100"/>
            <a:ext cx="1429385" cy="47434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17907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Застройщик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81870" y="4520101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69170" y="4497146"/>
            <a:ext cx="2286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" algn="l"/>
              </a:tabLst>
              <a:defRPr/>
            </a:pPr>
            <a:r>
              <a:rPr kumimoji="0" sz="1400" b="0" i="0" u="sng" strike="noStrike" kern="1200" cap="none" spc="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08412" y="4444358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4" h="151764">
                <a:moveTo>
                  <a:pt x="0" y="151523"/>
                </a:moveTo>
                <a:lnTo>
                  <a:pt x="76657" y="75742"/>
                </a:ln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181870" y="4624566"/>
            <a:ext cx="76835" cy="151765"/>
          </a:xfrm>
          <a:custGeom>
            <a:avLst/>
            <a:gdLst/>
            <a:ahLst/>
            <a:cxnLst/>
            <a:rect l="l" t="t" r="r" b="b"/>
            <a:pathLst>
              <a:path w="76834" h="151764">
                <a:moveTo>
                  <a:pt x="76657" y="0"/>
                </a:moveTo>
                <a:lnTo>
                  <a:pt x="0" y="75780"/>
                </a:lnTo>
                <a:lnTo>
                  <a:pt x="76657" y="15152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32217" y="4373100"/>
            <a:ext cx="1429385" cy="47434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Банк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71041" y="7227828"/>
            <a:ext cx="18605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66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19517" y="5969629"/>
            <a:ext cx="918844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Аккредитив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32217" y="6285650"/>
            <a:ext cx="1429385" cy="474345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23825" rIns="0" bIns="0" rtlCol="0">
            <a:spAutoFit/>
          </a:bodyPr>
          <a:lstStyle/>
          <a:p>
            <a:pPr marL="18923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1500</a:t>
            </a: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руб.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98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522" y="1416705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822" y="250305"/>
            <a:ext cx="3533140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70" dirty="0">
                <a:solidFill>
                  <a:srgbClr val="00377B"/>
                </a:solidFill>
              </a:rPr>
              <a:t>РАСХОДЫ </a:t>
            </a:r>
            <a:r>
              <a:rPr sz="2400" dirty="0">
                <a:solidFill>
                  <a:srgbClr val="00377B"/>
                </a:solidFill>
              </a:rPr>
              <a:t>ПО </a:t>
            </a:r>
            <a:r>
              <a:rPr sz="2400" spc="-10" dirty="0">
                <a:solidFill>
                  <a:srgbClr val="00377B"/>
                </a:solidFill>
              </a:rPr>
              <a:t>СДЕЛКЕ.  </a:t>
            </a:r>
            <a:r>
              <a:rPr sz="2400" spc="-15" dirty="0">
                <a:solidFill>
                  <a:srgbClr val="00377B"/>
                </a:solidFill>
              </a:rPr>
              <a:t>СТРОЯЩЕЕСЯ</a:t>
            </a:r>
            <a:r>
              <a:rPr sz="2400" spc="-75" dirty="0">
                <a:solidFill>
                  <a:srgbClr val="00377B"/>
                </a:solidFill>
              </a:rPr>
              <a:t> </a:t>
            </a:r>
            <a:r>
              <a:rPr sz="2400" dirty="0">
                <a:solidFill>
                  <a:srgbClr val="00377B"/>
                </a:solidFill>
              </a:rPr>
              <a:t>ЖИЛЬЕ/  </a:t>
            </a:r>
            <a:r>
              <a:rPr sz="2400" spc="-25" dirty="0">
                <a:solidFill>
                  <a:srgbClr val="00377B"/>
                </a:solidFill>
              </a:rPr>
              <a:t>ГОТОВОЕ</a:t>
            </a:r>
            <a:r>
              <a:rPr sz="2400" spc="-85" dirty="0">
                <a:solidFill>
                  <a:srgbClr val="00377B"/>
                </a:solidFill>
              </a:rPr>
              <a:t> </a:t>
            </a:r>
            <a:r>
              <a:rPr sz="2400" dirty="0">
                <a:solidFill>
                  <a:srgbClr val="00377B"/>
                </a:solidFill>
              </a:rPr>
              <a:t>ЖИЛЬЕ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0171041" y="7227828"/>
            <a:ext cx="18605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66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529" y="3102355"/>
            <a:ext cx="2975610" cy="1499870"/>
          </a:xfrm>
          <a:prstGeom prst="rect">
            <a:avLst/>
          </a:prstGeom>
          <a:ln w="12700">
            <a:solidFill>
              <a:srgbClr val="D1D3D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7005" marR="0" lvl="0" indent="-717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>
                <a:tab pos="16764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Страхование</a:t>
            </a:r>
            <a:r>
              <a:rPr kumimoji="0" sz="12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жизни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70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трудоспособности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(при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желании)*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7005" marR="691515" lvl="0" indent="-717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>
                <a:tab pos="167640" algn="l"/>
              </a:tabLst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0,2%-0,5%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суммы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кредита,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увеличенной на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4531" y="3106712"/>
            <a:ext cx="2975610" cy="1499870"/>
          </a:xfrm>
          <a:prstGeom prst="rect">
            <a:avLst/>
          </a:prstGeom>
          <a:ln w="12700">
            <a:solidFill>
              <a:srgbClr val="D1D3D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72085" marR="0" lvl="0" indent="-717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>
                <a:tab pos="172720" algn="l"/>
              </a:tabLst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Аккредитив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1500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руб.**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/>
              <a:defRPr/>
            </a:pPr>
            <a:endParaRPr kumimoji="0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72085" marR="0" lvl="0" indent="-717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>
                <a:tab pos="172720" algn="l"/>
              </a:tabLst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Безналичный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перевод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1500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руб.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/>
              <a:defRPr/>
            </a:pPr>
            <a:endParaRPr kumimoji="0" sz="1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72085" marR="249554" lvl="0" indent="-717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Arial Narrow"/>
              <a:buChar char="•"/>
              <a:tabLst>
                <a:tab pos="172720" algn="l"/>
              </a:tabLst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комиссии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(если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счет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продавца  открыт в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ВТБ)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4532" y="3102355"/>
            <a:ext cx="2975610" cy="1499870"/>
          </a:xfrm>
          <a:prstGeom prst="rect">
            <a:avLst/>
          </a:prstGeom>
          <a:ln w="12700">
            <a:solidFill>
              <a:srgbClr val="D1D3D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71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•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4000-6000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руб.***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822" y="6540500"/>
            <a:ext cx="443674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2405" algn="l"/>
              </a:tabLst>
              <a:defRPr/>
            </a:pP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	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Жизни 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трудоспособности. 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Тариф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</a:t>
            </a:r>
            <a:r>
              <a:rPr kumimoji="0" sz="7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каждого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заемщика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рассчитывается</a:t>
            </a:r>
            <a:r>
              <a:rPr kumimoji="0" sz="7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индивидуально.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   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Открытие 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исполнение аккредитивов для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приоритетных</a:t>
            </a:r>
            <a:r>
              <a:rPr kumimoji="0" sz="75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компаний.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***  Отчет 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оценке при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необходимости.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529" y="2533548"/>
            <a:ext cx="2975610" cy="479425"/>
          </a:xfrm>
          <a:prstGeom prst="rect">
            <a:avLst/>
          </a:prstGeom>
          <a:solidFill>
            <a:srgbClr val="C7EAFB"/>
          </a:solidFill>
        </p:spPr>
        <p:txBody>
          <a:bodyPr vert="horz" wrap="square" lIns="0" tIns="126365" rIns="0" bIns="0" rtlCol="0">
            <a:spAutoFit/>
          </a:bodyPr>
          <a:lstStyle/>
          <a:p>
            <a:pPr marL="901700" marR="0" lvl="0" indent="0" algn="l" defTabSz="914400" rtl="0" eaLnBrk="1" fontAlgn="auto" latinLnBrk="0" hangingPunct="1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Страхование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4531" y="2533548"/>
            <a:ext cx="2975610" cy="479425"/>
          </a:xfrm>
          <a:prstGeom prst="rect">
            <a:avLst/>
          </a:prstGeom>
          <a:solidFill>
            <a:srgbClr val="C7EAFB"/>
          </a:solidFill>
        </p:spPr>
        <p:txBody>
          <a:bodyPr vert="horz" wrap="square" lIns="0" tIns="126365" rIns="0" bIns="0" rtlCol="0">
            <a:spAutoFit/>
          </a:bodyPr>
          <a:lstStyle/>
          <a:p>
            <a:pPr marL="350520" marR="0" lvl="0" indent="0" algn="l" defTabSz="914400" rtl="0" eaLnBrk="1" fontAlgn="auto" latinLnBrk="0" hangingPunct="1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Расчеты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400" b="1" i="0" u="none" strike="noStrike" kern="1200" cap="none" spc="-5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Застройщиком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4532" y="2533548"/>
            <a:ext cx="2975610" cy="479425"/>
          </a:xfrm>
          <a:prstGeom prst="rect">
            <a:avLst/>
          </a:prstGeom>
          <a:solidFill>
            <a:srgbClr val="C7EAFB"/>
          </a:solidFill>
        </p:spPr>
        <p:txBody>
          <a:bodyPr vert="horz" wrap="square" lIns="0" tIns="126365" rIns="0" bIns="0" rtlCol="0">
            <a:spAutoFit/>
          </a:bodyPr>
          <a:lstStyle/>
          <a:p>
            <a:pPr marL="0" marR="15875" lvl="0" indent="0" algn="ctr" defTabSz="914400" rtl="0" eaLnBrk="1" fontAlgn="auto" latinLnBrk="0" hangingPunct="1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Оценка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46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"/>
            <a:ext cx="10692130" cy="7560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352425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8522" y="1040297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/>
              <a:t>С</a:t>
            </a:r>
            <a:r>
              <a:rPr spc="114" dirty="0"/>
              <a:t>П</a:t>
            </a:r>
            <a:r>
              <a:rPr spc="-25" dirty="0"/>
              <a:t>А</a:t>
            </a:r>
            <a:r>
              <a:rPr spc="35" dirty="0"/>
              <a:t>С</a:t>
            </a:r>
            <a:r>
              <a:rPr spc="80" dirty="0"/>
              <a:t>И</a:t>
            </a:r>
            <a:r>
              <a:rPr spc="70" dirty="0"/>
              <a:t>Б</a:t>
            </a:r>
            <a:r>
              <a:rPr spc="-30" dirty="0"/>
              <a:t>О</a:t>
            </a:r>
            <a:r>
              <a:rPr dirty="0"/>
              <a:t>!</a:t>
            </a:r>
          </a:p>
        </p:txBody>
      </p:sp>
      <p:sp>
        <p:nvSpPr>
          <p:cNvPr id="8" name="object 8"/>
          <p:cNvSpPr/>
          <p:nvPr/>
        </p:nvSpPr>
        <p:spPr>
          <a:xfrm>
            <a:off x="7340884" y="698930"/>
            <a:ext cx="431165" cy="80010"/>
          </a:xfrm>
          <a:custGeom>
            <a:avLst/>
            <a:gdLst/>
            <a:ahLst/>
            <a:cxnLst/>
            <a:rect l="l" t="t" r="r" b="b"/>
            <a:pathLst>
              <a:path w="431165" h="80009">
                <a:moveTo>
                  <a:pt x="430580" y="0"/>
                </a:moveTo>
                <a:lnTo>
                  <a:pt x="28968" y="0"/>
                </a:lnTo>
                <a:lnTo>
                  <a:pt x="0" y="79603"/>
                </a:lnTo>
                <a:lnTo>
                  <a:pt x="401599" y="79603"/>
                </a:lnTo>
                <a:lnTo>
                  <a:pt x="43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97405" y="818344"/>
            <a:ext cx="431165" cy="80010"/>
          </a:xfrm>
          <a:custGeom>
            <a:avLst/>
            <a:gdLst/>
            <a:ahLst/>
            <a:cxnLst/>
            <a:rect l="l" t="t" r="r" b="b"/>
            <a:pathLst>
              <a:path w="431165" h="80009">
                <a:moveTo>
                  <a:pt x="430580" y="0"/>
                </a:moveTo>
                <a:lnTo>
                  <a:pt x="28968" y="0"/>
                </a:lnTo>
                <a:lnTo>
                  <a:pt x="0" y="79616"/>
                </a:lnTo>
                <a:lnTo>
                  <a:pt x="401612" y="79616"/>
                </a:lnTo>
                <a:lnTo>
                  <a:pt x="43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54005" y="937760"/>
            <a:ext cx="431165" cy="80010"/>
          </a:xfrm>
          <a:custGeom>
            <a:avLst/>
            <a:gdLst/>
            <a:ahLst/>
            <a:cxnLst/>
            <a:rect l="l" t="t" r="r" b="b"/>
            <a:pathLst>
              <a:path w="431165" h="80009">
                <a:moveTo>
                  <a:pt x="430580" y="0"/>
                </a:moveTo>
                <a:lnTo>
                  <a:pt x="28968" y="0"/>
                </a:lnTo>
                <a:lnTo>
                  <a:pt x="0" y="79603"/>
                </a:lnTo>
                <a:lnTo>
                  <a:pt x="401599" y="79603"/>
                </a:lnTo>
                <a:lnTo>
                  <a:pt x="43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51448" y="818347"/>
            <a:ext cx="1088390" cy="478155"/>
          </a:xfrm>
          <a:custGeom>
            <a:avLst/>
            <a:gdLst/>
            <a:ahLst/>
            <a:cxnLst/>
            <a:rect l="l" t="t" r="r" b="b"/>
            <a:pathLst>
              <a:path w="1088390" h="478155">
                <a:moveTo>
                  <a:pt x="1063586" y="0"/>
                </a:moveTo>
                <a:lnTo>
                  <a:pt x="752856" y="0"/>
                </a:lnTo>
                <a:lnTo>
                  <a:pt x="752856" y="477659"/>
                </a:lnTo>
                <a:lnTo>
                  <a:pt x="907389" y="477659"/>
                </a:lnTo>
                <a:lnTo>
                  <a:pt x="949551" y="476431"/>
                </a:lnTo>
                <a:lnTo>
                  <a:pt x="1009077" y="464056"/>
                </a:lnTo>
                <a:lnTo>
                  <a:pt x="1051767" y="434139"/>
                </a:lnTo>
                <a:lnTo>
                  <a:pt x="1074668" y="397497"/>
                </a:lnTo>
                <a:lnTo>
                  <a:pt x="847890" y="397497"/>
                </a:lnTo>
                <a:lnTo>
                  <a:pt x="847890" y="264452"/>
                </a:lnTo>
                <a:lnTo>
                  <a:pt x="1073925" y="264452"/>
                </a:lnTo>
                <a:lnTo>
                  <a:pt x="1071330" y="257525"/>
                </a:lnTo>
                <a:lnTo>
                  <a:pt x="1041273" y="219824"/>
                </a:lnTo>
                <a:lnTo>
                  <a:pt x="997885" y="195753"/>
                </a:lnTo>
                <a:lnTo>
                  <a:pt x="924750" y="185940"/>
                </a:lnTo>
                <a:lnTo>
                  <a:pt x="847890" y="185940"/>
                </a:lnTo>
                <a:lnTo>
                  <a:pt x="847890" y="80162"/>
                </a:lnTo>
                <a:lnTo>
                  <a:pt x="1036307" y="80162"/>
                </a:lnTo>
                <a:lnTo>
                  <a:pt x="1063586" y="0"/>
                </a:lnTo>
                <a:close/>
              </a:path>
              <a:path w="1088390" h="478155">
                <a:moveTo>
                  <a:pt x="1073925" y="264452"/>
                </a:moveTo>
                <a:lnTo>
                  <a:pt x="918959" y="264452"/>
                </a:lnTo>
                <a:lnTo>
                  <a:pt x="934080" y="265213"/>
                </a:lnTo>
                <a:lnTo>
                  <a:pt x="946334" y="267446"/>
                </a:lnTo>
                <a:lnTo>
                  <a:pt x="983003" y="298640"/>
                </a:lnTo>
                <a:lnTo>
                  <a:pt x="989203" y="330555"/>
                </a:lnTo>
                <a:lnTo>
                  <a:pt x="987820" y="347069"/>
                </a:lnTo>
                <a:lnTo>
                  <a:pt x="965460" y="385640"/>
                </a:lnTo>
                <a:lnTo>
                  <a:pt x="919784" y="397497"/>
                </a:lnTo>
                <a:lnTo>
                  <a:pt x="1074668" y="397497"/>
                </a:lnTo>
                <a:lnTo>
                  <a:pt x="1083198" y="376137"/>
                </a:lnTo>
                <a:lnTo>
                  <a:pt x="1088377" y="333032"/>
                </a:lnTo>
                <a:lnTo>
                  <a:pt x="1083456" y="289895"/>
                </a:lnTo>
                <a:lnTo>
                  <a:pt x="1073925" y="264452"/>
                </a:lnTo>
                <a:close/>
              </a:path>
              <a:path w="1088390" h="478155">
                <a:moveTo>
                  <a:pt x="573519" y="80162"/>
                </a:moveTo>
                <a:lnTo>
                  <a:pt x="477659" y="80162"/>
                </a:lnTo>
                <a:lnTo>
                  <a:pt x="477659" y="477659"/>
                </a:lnTo>
                <a:lnTo>
                  <a:pt x="573519" y="477659"/>
                </a:lnTo>
                <a:lnTo>
                  <a:pt x="573519" y="80162"/>
                </a:lnTo>
                <a:close/>
              </a:path>
              <a:path w="1088390" h="478155">
                <a:moveTo>
                  <a:pt x="723099" y="0"/>
                </a:moveTo>
                <a:lnTo>
                  <a:pt x="339661" y="0"/>
                </a:lnTo>
                <a:lnTo>
                  <a:pt x="339661" y="80162"/>
                </a:lnTo>
                <a:lnTo>
                  <a:pt x="695833" y="80162"/>
                </a:lnTo>
                <a:lnTo>
                  <a:pt x="723099" y="0"/>
                </a:lnTo>
                <a:close/>
              </a:path>
              <a:path w="1088390" h="478155">
                <a:moveTo>
                  <a:pt x="152895" y="0"/>
                </a:moveTo>
                <a:lnTo>
                  <a:pt x="0" y="0"/>
                </a:lnTo>
                <a:lnTo>
                  <a:pt x="0" y="477659"/>
                </a:lnTo>
                <a:lnTo>
                  <a:pt x="172720" y="477659"/>
                </a:lnTo>
                <a:lnTo>
                  <a:pt x="195421" y="477324"/>
                </a:lnTo>
                <a:lnTo>
                  <a:pt x="242138" y="471042"/>
                </a:lnTo>
                <a:lnTo>
                  <a:pt x="280527" y="454065"/>
                </a:lnTo>
                <a:lnTo>
                  <a:pt x="309387" y="426316"/>
                </a:lnTo>
                <a:lnTo>
                  <a:pt x="322656" y="399148"/>
                </a:lnTo>
                <a:lnTo>
                  <a:pt x="95872" y="399148"/>
                </a:lnTo>
                <a:lnTo>
                  <a:pt x="95872" y="273532"/>
                </a:lnTo>
                <a:lnTo>
                  <a:pt x="314087" y="273532"/>
                </a:lnTo>
                <a:lnTo>
                  <a:pt x="311555" y="269168"/>
                </a:lnTo>
                <a:lnTo>
                  <a:pt x="274472" y="237280"/>
                </a:lnTo>
                <a:lnTo>
                  <a:pt x="248754" y="224777"/>
                </a:lnTo>
                <a:lnTo>
                  <a:pt x="248754" y="223126"/>
                </a:lnTo>
                <a:lnTo>
                  <a:pt x="285940" y="197510"/>
                </a:lnTo>
                <a:lnTo>
                  <a:pt x="291480" y="190893"/>
                </a:lnTo>
                <a:lnTo>
                  <a:pt x="95034" y="190893"/>
                </a:lnTo>
                <a:lnTo>
                  <a:pt x="95034" y="78511"/>
                </a:lnTo>
                <a:lnTo>
                  <a:pt x="309811" y="78511"/>
                </a:lnTo>
                <a:lnTo>
                  <a:pt x="291409" y="46174"/>
                </a:lnTo>
                <a:lnTo>
                  <a:pt x="224790" y="6603"/>
                </a:lnTo>
                <a:lnTo>
                  <a:pt x="174699" y="335"/>
                </a:lnTo>
                <a:lnTo>
                  <a:pt x="152895" y="0"/>
                </a:lnTo>
                <a:close/>
              </a:path>
              <a:path w="1088390" h="478155">
                <a:moveTo>
                  <a:pt x="314087" y="273532"/>
                </a:moveTo>
                <a:lnTo>
                  <a:pt x="158673" y="273532"/>
                </a:lnTo>
                <a:lnTo>
                  <a:pt x="178801" y="274450"/>
                </a:lnTo>
                <a:lnTo>
                  <a:pt x="195135" y="277771"/>
                </a:lnTo>
                <a:lnTo>
                  <a:pt x="225248" y="303801"/>
                </a:lnTo>
                <a:lnTo>
                  <a:pt x="232219" y="336346"/>
                </a:lnTo>
                <a:lnTo>
                  <a:pt x="231110" y="350938"/>
                </a:lnTo>
                <a:lnTo>
                  <a:pt x="213220" y="385102"/>
                </a:lnTo>
                <a:lnTo>
                  <a:pt x="176490" y="398696"/>
                </a:lnTo>
                <a:lnTo>
                  <a:pt x="161975" y="399148"/>
                </a:lnTo>
                <a:lnTo>
                  <a:pt x="322656" y="399148"/>
                </a:lnTo>
                <a:lnTo>
                  <a:pt x="327556" y="389114"/>
                </a:lnTo>
                <a:lnTo>
                  <a:pt x="333870" y="343776"/>
                </a:lnTo>
                <a:lnTo>
                  <a:pt x="331494" y="315706"/>
                </a:lnTo>
                <a:lnTo>
                  <a:pt x="324159" y="290888"/>
                </a:lnTo>
                <a:lnTo>
                  <a:pt x="314087" y="273532"/>
                </a:lnTo>
                <a:close/>
              </a:path>
              <a:path w="1088390" h="478155">
                <a:moveTo>
                  <a:pt x="309811" y="78511"/>
                </a:moveTo>
                <a:lnTo>
                  <a:pt x="145453" y="78511"/>
                </a:lnTo>
                <a:lnTo>
                  <a:pt x="157522" y="78679"/>
                </a:lnTo>
                <a:lnTo>
                  <a:pt x="167038" y="79233"/>
                </a:lnTo>
                <a:lnTo>
                  <a:pt x="208051" y="98653"/>
                </a:lnTo>
                <a:lnTo>
                  <a:pt x="218173" y="134696"/>
                </a:lnTo>
                <a:lnTo>
                  <a:pt x="215629" y="153669"/>
                </a:lnTo>
                <a:lnTo>
                  <a:pt x="181813" y="188417"/>
                </a:lnTo>
                <a:lnTo>
                  <a:pt x="95034" y="190893"/>
                </a:lnTo>
                <a:lnTo>
                  <a:pt x="291480" y="190893"/>
                </a:lnTo>
                <a:lnTo>
                  <a:pt x="298732" y="182232"/>
                </a:lnTo>
                <a:lnTo>
                  <a:pt x="308349" y="163934"/>
                </a:lnTo>
                <a:lnTo>
                  <a:pt x="314404" y="143003"/>
                </a:lnTo>
                <a:lnTo>
                  <a:pt x="316509" y="119824"/>
                </a:lnTo>
                <a:lnTo>
                  <a:pt x="309963" y="78777"/>
                </a:lnTo>
                <a:lnTo>
                  <a:pt x="309811" y="78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822" y="6852754"/>
            <a:ext cx="2913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Банк 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ВТБ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(ПАО). 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Генеральная </a:t>
            </a:r>
            <a:r>
              <a:rPr kumimoji="0" sz="75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лицензия Банка </a:t>
            </a:r>
            <a:r>
              <a:rPr kumimoji="0" sz="7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 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№</a:t>
            </a:r>
            <a:r>
              <a:rPr kumimoji="0" sz="7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5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1000.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8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522" y="1040297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5822" y="239645"/>
            <a:ext cx="487807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20" dirty="0">
                <a:solidFill>
                  <a:srgbClr val="00377B"/>
                </a:solidFill>
              </a:rPr>
              <a:t>ПРЕИМУЩЕСТВА </a:t>
            </a:r>
            <a:r>
              <a:rPr sz="2400" spc="-5" dirty="0">
                <a:solidFill>
                  <a:srgbClr val="00377B"/>
                </a:solidFill>
              </a:rPr>
              <a:t>ИПОТЕЧНОГО  </a:t>
            </a:r>
            <a:r>
              <a:rPr sz="2400" spc="-15" dirty="0">
                <a:solidFill>
                  <a:srgbClr val="00377B"/>
                </a:solidFill>
              </a:rPr>
              <a:t>КРЕДИТОВАНИЯ </a:t>
            </a:r>
            <a:r>
              <a:rPr sz="2400" spc="-20" dirty="0">
                <a:solidFill>
                  <a:srgbClr val="00377B"/>
                </a:solidFill>
              </a:rPr>
              <a:t>БАНКА</a:t>
            </a:r>
            <a:r>
              <a:rPr sz="2400" spc="-85" dirty="0">
                <a:solidFill>
                  <a:srgbClr val="00377B"/>
                </a:solidFill>
              </a:rPr>
              <a:t> </a:t>
            </a:r>
            <a:r>
              <a:rPr sz="2400" spc="-30" dirty="0">
                <a:solidFill>
                  <a:srgbClr val="00377B"/>
                </a:solidFill>
              </a:rPr>
              <a:t>ВТБ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654000" y="2926806"/>
            <a:ext cx="0" cy="2649855"/>
          </a:xfrm>
          <a:custGeom>
            <a:avLst/>
            <a:gdLst/>
            <a:ahLst/>
            <a:cxnLst/>
            <a:rect l="l" t="t" r="r" b="b"/>
            <a:pathLst>
              <a:path h="2649854">
                <a:moveTo>
                  <a:pt x="0" y="0"/>
                </a:moveTo>
                <a:lnTo>
                  <a:pt x="0" y="2649474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0788" y="2926808"/>
            <a:ext cx="0" cy="2649855"/>
          </a:xfrm>
          <a:custGeom>
            <a:avLst/>
            <a:gdLst/>
            <a:ahLst/>
            <a:cxnLst/>
            <a:rect l="l" t="t" r="r" b="b"/>
            <a:pathLst>
              <a:path h="2649854">
                <a:moveTo>
                  <a:pt x="0" y="0"/>
                </a:moveTo>
                <a:lnTo>
                  <a:pt x="0" y="2649474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822" y="2885356"/>
            <a:ext cx="20427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Процентная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ставка </a:t>
            </a:r>
            <a:r>
              <a:rPr sz="1200" spc="-15" dirty="0" err="1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r>
              <a:rPr sz="1200" dirty="0" smtClean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ru-RU" sz="1200" dirty="0" smtClean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200" dirty="0" smtClean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45822" y="3251116"/>
            <a:ext cx="24644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Первоначальный взнос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—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5%*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822" y="3616877"/>
            <a:ext cx="21475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Кредит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без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справок о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доходе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до 30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млн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рублей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822" y="4165517"/>
            <a:ext cx="214122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Возможность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использования 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материнского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капитала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822" y="4714156"/>
            <a:ext cx="203073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Ипотека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государственной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поддержкой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0561" y="2885356"/>
            <a:ext cx="178435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Онлайн </a:t>
            </a:r>
            <a:r>
              <a:rPr sz="1200" b="1" spc="-10" dirty="0">
                <a:solidFill>
                  <a:srgbClr val="00377B"/>
                </a:solidFill>
                <a:latin typeface="Arial"/>
                <a:cs typeface="Arial"/>
              </a:rPr>
              <a:t>подача</a:t>
            </a:r>
            <a:r>
              <a:rPr sz="1200" b="1" spc="-7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заявки: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0561" y="3251116"/>
            <a:ext cx="19437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Личный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кабинет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партнера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0561" y="3616877"/>
            <a:ext cx="9150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Сайт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Банка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0561" y="3982636"/>
            <a:ext cx="16637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Отсутствие</a:t>
            </a:r>
            <a:r>
              <a:rPr sz="12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комиссий 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при</a:t>
            </a:r>
            <a:r>
              <a:rPr sz="1200" b="1" spc="-5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77B"/>
                </a:solidFill>
                <a:latin typeface="Arial"/>
                <a:cs typeface="Arial"/>
              </a:rPr>
              <a:t>оформлении: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0561" y="4531277"/>
            <a:ext cx="162306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Рассмотрение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заявки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0561" y="4897035"/>
            <a:ext cx="123698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Выдачу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кредита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0561" y="5262796"/>
            <a:ext cx="167068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Досрочное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погашение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77349" y="2885356"/>
            <a:ext cx="244602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Различные способы</a:t>
            </a:r>
            <a:r>
              <a:rPr sz="1200" b="1" spc="-6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погашения  кредита: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77349" y="3433997"/>
            <a:ext cx="9785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ТБ-Онлайн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77349" y="3799756"/>
            <a:ext cx="8851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Бан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ом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ты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7349" y="4165517"/>
            <a:ext cx="134112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Отделения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Банка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77349" y="4531277"/>
            <a:ext cx="235712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Досрочное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погашение</a:t>
            </a:r>
            <a:r>
              <a:rPr sz="1200" b="1" spc="-9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кредита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7349" y="4897035"/>
            <a:ext cx="24371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1-го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месяца, любыми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суммами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77349" y="5262796"/>
            <a:ext cx="277876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Сокращения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срока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или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ежемесячного 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платежа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5161" y="6691599"/>
            <a:ext cx="933767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*   С </a:t>
            </a:r>
            <a:r>
              <a:rPr sz="750" spc="15" dirty="0">
                <a:latin typeface="Arial"/>
                <a:cs typeface="Arial"/>
              </a:rPr>
              <a:t>использованием материнского </a:t>
            </a:r>
            <a:r>
              <a:rPr sz="750" spc="10" dirty="0">
                <a:latin typeface="Arial"/>
                <a:cs typeface="Arial"/>
              </a:rPr>
              <a:t>капитала. Без </a:t>
            </a:r>
            <a:r>
              <a:rPr sz="750" spc="15" dirty="0">
                <a:latin typeface="Arial"/>
                <a:cs typeface="Arial"/>
              </a:rPr>
              <a:t>использования материнского капитала первоначальный взнос </a:t>
            </a:r>
            <a:r>
              <a:rPr sz="750" spc="5" dirty="0">
                <a:latin typeface="Arial"/>
                <a:cs typeface="Arial"/>
              </a:rPr>
              <a:t>от </a:t>
            </a:r>
            <a:r>
              <a:rPr sz="750" spc="-5" dirty="0">
                <a:latin typeface="Arial"/>
                <a:cs typeface="Arial"/>
              </a:rPr>
              <a:t>15%, </a:t>
            </a:r>
            <a:r>
              <a:rPr sz="750" spc="15" dirty="0">
                <a:latin typeface="Arial"/>
                <a:cs typeface="Arial"/>
              </a:rPr>
              <a:t>для зарплатных клиентов </a:t>
            </a:r>
            <a:r>
              <a:rPr sz="750" dirty="0">
                <a:latin typeface="Arial"/>
                <a:cs typeface="Arial"/>
              </a:rPr>
              <a:t>и </a:t>
            </a:r>
            <a:r>
              <a:rPr sz="750" spc="15" dirty="0">
                <a:latin typeface="Arial"/>
                <a:cs typeface="Arial"/>
              </a:rPr>
              <a:t>клиентов </a:t>
            </a:r>
            <a:r>
              <a:rPr sz="750" spc="5" dirty="0">
                <a:latin typeface="Arial"/>
                <a:cs typeface="Arial"/>
              </a:rPr>
              <a:t>из </a:t>
            </a:r>
            <a:r>
              <a:rPr sz="750" spc="15" dirty="0">
                <a:latin typeface="Arial"/>
                <a:cs typeface="Arial"/>
              </a:rPr>
              <a:t>списка </a:t>
            </a:r>
            <a:r>
              <a:rPr sz="750" spc="10" dirty="0">
                <a:latin typeface="Arial"/>
                <a:cs typeface="Arial"/>
              </a:rPr>
              <a:t>приоритетных компаний </a:t>
            </a:r>
            <a:r>
              <a:rPr sz="750" dirty="0">
                <a:latin typeface="Arial"/>
                <a:cs typeface="Arial"/>
              </a:rPr>
              <a:t>—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10%.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59155" y="2088642"/>
          <a:ext cx="9173920" cy="486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003"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dirty="0">
                          <a:solidFill>
                            <a:srgbClr val="00377B"/>
                          </a:solidFill>
                          <a:latin typeface="Arial"/>
                          <a:cs typeface="Arial"/>
                        </a:rPr>
                        <a:t>Специальные</a:t>
                      </a:r>
                      <a:r>
                        <a:rPr sz="1400" b="1" spc="-90" dirty="0">
                          <a:solidFill>
                            <a:srgbClr val="00377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377B"/>
                          </a:solidFill>
                          <a:latin typeface="Arial"/>
                          <a:cs typeface="Arial"/>
                        </a:rPr>
                        <a:t>условия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R w="25400">
                      <a:solidFill>
                        <a:srgbClr val="FFFFFF"/>
                      </a:solidFill>
                      <a:prstDash val="solid"/>
                    </a:lnR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10" dirty="0">
                          <a:solidFill>
                            <a:srgbClr val="00377B"/>
                          </a:solidFill>
                          <a:latin typeface="Arial"/>
                          <a:cs typeface="Arial"/>
                        </a:rPr>
                        <a:t>Оформление</a:t>
                      </a:r>
                      <a:r>
                        <a:rPr sz="1400" b="1" spc="-60" dirty="0">
                          <a:solidFill>
                            <a:srgbClr val="00377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377B"/>
                          </a:solidFill>
                          <a:latin typeface="Arial"/>
                          <a:cs typeface="Arial"/>
                        </a:rPr>
                        <a:t>кредита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solidFill>
                      <a:srgbClr val="C7EAFB"/>
                    </a:solidFill>
                  </a:tcPr>
                </a:tc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5" dirty="0">
                          <a:solidFill>
                            <a:srgbClr val="00377B"/>
                          </a:solidFill>
                          <a:latin typeface="Arial"/>
                          <a:cs typeface="Arial"/>
                        </a:rPr>
                        <a:t>Обслуживание</a:t>
                      </a:r>
                      <a:r>
                        <a:rPr sz="1400" b="1" spc="-85" dirty="0">
                          <a:solidFill>
                            <a:srgbClr val="00377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377B"/>
                          </a:solidFill>
                          <a:latin typeface="Arial"/>
                          <a:cs typeface="Arial"/>
                        </a:rPr>
                        <a:t>кредита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25400">
                      <a:solidFill>
                        <a:srgbClr val="FFFFFF"/>
                      </a:solidFill>
                      <a:prstDash val="solid"/>
                    </a:lnL>
                    <a:solidFill>
                      <a:srgbClr val="C7E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817" y="239658"/>
            <a:ext cx="376174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АКЦИЯ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ДЛЯ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КЛЮЧЕВЫХ 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ПАРТНЕРОВ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060" y="3827532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817" y="3502625"/>
            <a:ext cx="1766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377B"/>
                </a:solidFill>
                <a:latin typeface="Arial"/>
                <a:cs typeface="Arial"/>
              </a:rPr>
              <a:t>Цели</a:t>
            </a:r>
            <a:r>
              <a:rPr sz="1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кредитования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7198" y="3827532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3955" y="3502625"/>
            <a:ext cx="27590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Дополнительные</a:t>
            </a:r>
            <a:r>
              <a:rPr sz="1400" b="1" spc="-4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особенности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58520" y="2085657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45"/>
              </a:spcBef>
            </a:pP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9,3%*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901" y="1782514"/>
            <a:ext cx="85782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885" algn="l"/>
                <a:tab pos="6459855" algn="l"/>
              </a:tabLst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	Срок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	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Первоначальный</a:t>
            </a:r>
            <a:r>
              <a:rPr sz="1400" b="1" spc="-8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взнос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520" y="2085657"/>
            <a:ext cx="9530080" cy="503343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2715" rIns="0" bIns="0" rtlCol="0">
            <a:spAutoFit/>
          </a:bodyPr>
          <a:lstStyle/>
          <a:p>
            <a:pPr marL="180000">
              <a:lnSpc>
                <a:spcPct val="100000"/>
              </a:lnSpc>
              <a:spcBef>
                <a:spcPts val="1045"/>
              </a:spcBef>
              <a:tabLst>
                <a:tab pos="4148454" algn="l"/>
                <a:tab pos="6455410" algn="l"/>
              </a:tabLst>
            </a:pPr>
            <a:r>
              <a:rPr sz="2400" b="1" spc="-35" dirty="0" err="1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1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lang="ru-RU"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9,0</a:t>
            </a:r>
            <a:r>
              <a:rPr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%*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	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до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30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лет	</a:t>
            </a: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10</a:t>
            </a:r>
            <a:r>
              <a:rPr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%**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902" y="4090183"/>
            <a:ext cx="27038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Приобретение </a:t>
            </a:r>
            <a:r>
              <a:rPr sz="1200" b="1" spc="-10" dirty="0">
                <a:solidFill>
                  <a:srgbClr val="00377B"/>
                </a:solidFill>
                <a:latin typeface="Arial"/>
                <a:cs typeface="Arial"/>
              </a:rPr>
              <a:t>строящегося</a:t>
            </a: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жилья: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902" y="4455943"/>
            <a:ext cx="10541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Квартиры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Апа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аменты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902" y="5004583"/>
            <a:ext cx="2387600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Приобретение </a:t>
            </a:r>
            <a:r>
              <a:rPr sz="1200" b="1" spc="-15" dirty="0">
                <a:solidFill>
                  <a:srgbClr val="00377B"/>
                </a:solidFill>
                <a:latin typeface="Arial"/>
                <a:cs typeface="Arial"/>
              </a:rPr>
              <a:t>готового</a:t>
            </a:r>
            <a:r>
              <a:rPr sz="1200" b="1" spc="-5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жилья: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Квартиры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Апартаменты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Таунхаус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Дом с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землей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4498" y="4090183"/>
            <a:ext cx="260604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Распространяется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на</a:t>
            </a:r>
            <a:r>
              <a:rPr sz="1200" b="1" spc="-9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программы: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4498" y="4455943"/>
            <a:ext cx="32258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Ипотека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материнским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капиталом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Программа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«Победа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над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формальностями»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300" y="6818505"/>
            <a:ext cx="664019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565" algn="l"/>
              </a:tabLst>
            </a:pPr>
            <a:r>
              <a:rPr sz="750" spc="-5" dirty="0" smtClean="0">
                <a:latin typeface="Arial"/>
                <a:cs typeface="Arial"/>
              </a:rPr>
              <a:t>*</a:t>
            </a:r>
            <a:r>
              <a:rPr sz="750" spc="15" dirty="0" err="1" smtClean="0">
                <a:latin typeface="Arial"/>
                <a:cs typeface="Arial"/>
              </a:rPr>
              <a:t>Процентная</a:t>
            </a:r>
            <a:r>
              <a:rPr sz="750" spc="15" dirty="0" smtClean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ставка указана </a:t>
            </a:r>
            <a:r>
              <a:rPr sz="750" dirty="0">
                <a:latin typeface="Arial"/>
                <a:cs typeface="Arial"/>
              </a:rPr>
              <a:t>с </a:t>
            </a:r>
            <a:r>
              <a:rPr sz="750" spc="15" dirty="0">
                <a:latin typeface="Arial"/>
                <a:cs typeface="Arial"/>
              </a:rPr>
              <a:t>учетом </a:t>
            </a:r>
            <a:r>
              <a:rPr sz="750" spc="10" dirty="0" err="1">
                <a:latin typeface="Arial"/>
                <a:cs typeface="Arial"/>
              </a:rPr>
              <a:t>акции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15" dirty="0" smtClean="0">
                <a:latin typeface="Arial"/>
                <a:cs typeface="Arial"/>
              </a:rPr>
              <a:t>для</a:t>
            </a:r>
            <a:r>
              <a:rPr lang="ru-RU" sz="750" spc="15" dirty="0" smtClean="0">
                <a:latin typeface="Arial"/>
                <a:cs typeface="Arial"/>
              </a:rPr>
              <a:t> ограниченного перечня</a:t>
            </a:r>
            <a:r>
              <a:rPr sz="750" spc="15" dirty="0" smtClean="0">
                <a:latin typeface="Arial"/>
                <a:cs typeface="Arial"/>
              </a:rPr>
              <a:t> </a:t>
            </a:r>
            <a:r>
              <a:rPr sz="750" spc="15" dirty="0" err="1">
                <a:latin typeface="Arial"/>
                <a:cs typeface="Arial"/>
              </a:rPr>
              <a:t>ключевых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15" dirty="0" err="1" smtClean="0">
                <a:latin typeface="Arial"/>
                <a:cs typeface="Arial"/>
              </a:rPr>
              <a:t>партнеров-застройщиков</a:t>
            </a:r>
            <a:r>
              <a:rPr lang="ru-RU" sz="750" spc="15" dirty="0">
                <a:latin typeface="Arial"/>
                <a:cs typeface="Arial"/>
              </a:rPr>
              <a:t>/агентств недвижимости </a:t>
            </a:r>
            <a:r>
              <a:rPr sz="750" spc="10" dirty="0" err="1" smtClean="0">
                <a:latin typeface="Arial"/>
                <a:cs typeface="Arial"/>
              </a:rPr>
              <a:t>при</a:t>
            </a:r>
            <a:r>
              <a:rPr sz="750" spc="10" dirty="0" smtClean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оформлении комплексного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spc="10" dirty="0" err="1">
                <a:latin typeface="Arial"/>
                <a:cs typeface="Arial"/>
              </a:rPr>
              <a:t>страхования</a:t>
            </a:r>
            <a:r>
              <a:rPr sz="750" spc="10" dirty="0" smtClean="0">
                <a:latin typeface="Arial"/>
                <a:cs typeface="Arial"/>
              </a:rPr>
              <a:t>.</a:t>
            </a:r>
            <a:r>
              <a:rPr lang="ru-RU" sz="750" spc="10" dirty="0" smtClean="0">
                <a:latin typeface="Arial"/>
                <a:cs typeface="Arial"/>
              </a:rPr>
              <a:t> Размер дисконта по компании уточняйте у сотрудников Банка.</a:t>
            </a:r>
            <a:endParaRPr sz="750" spc="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50" spc="15" dirty="0" smtClean="0">
                <a:latin typeface="Arial"/>
                <a:cs typeface="Arial"/>
              </a:rPr>
              <a:t>**Для </a:t>
            </a:r>
            <a:r>
              <a:rPr sz="750" spc="15" dirty="0" err="1" smtClean="0">
                <a:latin typeface="Arial"/>
                <a:cs typeface="Arial"/>
              </a:rPr>
              <a:t>зарплатных</a:t>
            </a:r>
            <a:r>
              <a:rPr sz="750" spc="15" dirty="0" smtClean="0">
                <a:latin typeface="Arial"/>
                <a:cs typeface="Arial"/>
              </a:rPr>
              <a:t> клиентов, </a:t>
            </a:r>
            <a:r>
              <a:rPr sz="750" spc="-5" dirty="0" smtClean="0">
                <a:latin typeface="Arial"/>
                <a:cs typeface="Arial"/>
              </a:rPr>
              <a:t>а </a:t>
            </a:r>
            <a:r>
              <a:rPr sz="750" spc="10" dirty="0" err="1" smtClean="0">
                <a:latin typeface="Arial"/>
                <a:cs typeface="Arial"/>
              </a:rPr>
              <a:t>так</a:t>
            </a:r>
            <a:r>
              <a:rPr sz="750" spc="5" dirty="0" err="1" smtClean="0">
                <a:latin typeface="Arial"/>
                <a:cs typeface="Arial"/>
              </a:rPr>
              <a:t>же</a:t>
            </a:r>
            <a:r>
              <a:rPr sz="750" spc="5" dirty="0" smtClean="0">
                <a:latin typeface="Arial"/>
                <a:cs typeface="Arial"/>
              </a:rPr>
              <a:t> </a:t>
            </a:r>
            <a:r>
              <a:rPr sz="750" spc="15" dirty="0" smtClean="0">
                <a:latin typeface="Arial"/>
                <a:cs typeface="Arial"/>
              </a:rPr>
              <a:t>для </a:t>
            </a:r>
            <a:r>
              <a:rPr sz="750" spc="15" dirty="0" err="1" smtClean="0">
                <a:latin typeface="Arial"/>
                <a:cs typeface="Arial"/>
              </a:rPr>
              <a:t>ограниченного</a:t>
            </a:r>
            <a:r>
              <a:rPr sz="750" spc="15" dirty="0" smtClean="0">
                <a:latin typeface="Arial"/>
                <a:cs typeface="Arial"/>
              </a:rPr>
              <a:t> </a:t>
            </a:r>
            <a:r>
              <a:rPr sz="750" spc="15" dirty="0" err="1" smtClean="0">
                <a:latin typeface="Arial"/>
                <a:cs typeface="Arial"/>
              </a:rPr>
              <a:t>списка</a:t>
            </a:r>
            <a:r>
              <a:rPr sz="750" spc="15" dirty="0" smtClean="0">
                <a:latin typeface="Arial"/>
                <a:cs typeface="Arial"/>
              </a:rPr>
              <a:t> </a:t>
            </a:r>
            <a:r>
              <a:rPr sz="750" spc="15" dirty="0" err="1" smtClean="0">
                <a:latin typeface="Arial"/>
                <a:cs typeface="Arial"/>
              </a:rPr>
              <a:t>ключевых</a:t>
            </a:r>
            <a:r>
              <a:rPr sz="750" spc="30" dirty="0" smtClean="0">
                <a:latin typeface="Arial"/>
                <a:cs typeface="Arial"/>
              </a:rPr>
              <a:t> </a:t>
            </a:r>
            <a:r>
              <a:rPr sz="750" spc="15" dirty="0" err="1" smtClean="0">
                <a:latin typeface="Arial"/>
                <a:cs typeface="Arial"/>
              </a:rPr>
              <a:t>компаний-застройщиков</a:t>
            </a:r>
            <a:r>
              <a:rPr sz="750" spc="15" dirty="0" smtClean="0">
                <a:latin typeface="Arial"/>
                <a:cs typeface="Arial"/>
              </a:rPr>
              <a:t>.</a:t>
            </a:r>
            <a:endParaRPr sz="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817" y="239658"/>
            <a:ext cx="451231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АКЦИЯ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«БОЛЬШЕ МЕТРОВ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—  МЕНЬШЕ</a:t>
            </a:r>
            <a:r>
              <a:rPr sz="2400" b="1" spc="-8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СТАВКА»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060" y="3624555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817" y="3299647"/>
            <a:ext cx="1766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377B"/>
                </a:solidFill>
                <a:latin typeface="Arial"/>
                <a:cs typeface="Arial"/>
              </a:rPr>
              <a:t>Цели</a:t>
            </a:r>
            <a:r>
              <a:rPr sz="1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кредитования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7198" y="3624555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3955" y="3299647"/>
            <a:ext cx="27590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Дополнительные</a:t>
            </a:r>
            <a:r>
              <a:rPr sz="1400" b="1" spc="-4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особенности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817" y="7007478"/>
            <a:ext cx="6283325" cy="132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50" spc="-5" dirty="0">
                <a:latin typeface="Arial"/>
                <a:cs typeface="Arial"/>
              </a:rPr>
              <a:t>*   </a:t>
            </a:r>
            <a:r>
              <a:rPr sz="750" spc="15" dirty="0">
                <a:latin typeface="Arial"/>
                <a:cs typeface="Arial"/>
              </a:rPr>
              <a:t>Процентная ставка указана </a:t>
            </a:r>
            <a:r>
              <a:rPr sz="750" dirty="0">
                <a:latin typeface="Arial"/>
                <a:cs typeface="Arial"/>
              </a:rPr>
              <a:t>с </a:t>
            </a:r>
            <a:r>
              <a:rPr sz="750" spc="15" dirty="0">
                <a:latin typeface="Arial"/>
                <a:cs typeface="Arial"/>
              </a:rPr>
              <a:t>учетом </a:t>
            </a:r>
            <a:r>
              <a:rPr sz="750" spc="10" dirty="0">
                <a:latin typeface="Arial"/>
                <a:cs typeface="Arial"/>
              </a:rPr>
              <a:t>приобретения </a:t>
            </a:r>
            <a:r>
              <a:rPr sz="750" spc="15" dirty="0">
                <a:latin typeface="Arial"/>
                <a:cs typeface="Arial"/>
              </a:rPr>
              <a:t>строящегося </a:t>
            </a:r>
            <a:r>
              <a:rPr sz="750" spc="10" dirty="0">
                <a:latin typeface="Arial"/>
                <a:cs typeface="Arial"/>
              </a:rPr>
              <a:t>или </a:t>
            </a:r>
            <a:r>
              <a:rPr sz="750" spc="15" dirty="0">
                <a:latin typeface="Arial"/>
                <a:cs typeface="Arial"/>
              </a:rPr>
              <a:t>вторичного </a:t>
            </a:r>
            <a:r>
              <a:rPr sz="750" spc="10" dirty="0">
                <a:latin typeface="Arial"/>
                <a:cs typeface="Arial"/>
              </a:rPr>
              <a:t>жилья при </a:t>
            </a:r>
            <a:r>
              <a:rPr sz="750" spc="15" dirty="0">
                <a:latin typeface="Arial"/>
                <a:cs typeface="Arial"/>
              </a:rPr>
              <a:t>оформлении комплексного</a:t>
            </a:r>
            <a:r>
              <a:rPr sz="750" spc="-9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страхования.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58520" y="2085657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45"/>
              </a:spcBef>
            </a:pP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8,9%*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901" y="1782514"/>
            <a:ext cx="85782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70604" algn="l"/>
                <a:tab pos="6459855" algn="l"/>
              </a:tabLst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	Срок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	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Первоначальный</a:t>
            </a:r>
            <a:r>
              <a:rPr sz="1400" b="1" spc="-8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взнос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520" y="2085657"/>
            <a:ext cx="9530080" cy="503343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2715" rIns="0" bIns="0" rtlCol="0">
            <a:spAutoFit/>
          </a:bodyPr>
          <a:lstStyle/>
          <a:p>
            <a:pPr marL="360000">
              <a:lnSpc>
                <a:spcPct val="100000"/>
              </a:lnSpc>
              <a:spcBef>
                <a:spcPts val="1045"/>
              </a:spcBef>
              <a:tabLst>
                <a:tab pos="6448425" algn="l"/>
              </a:tabLst>
            </a:pPr>
            <a:r>
              <a:rPr lang="ru-RU" sz="2400" b="1" dirty="0">
                <a:solidFill>
                  <a:srgbClr val="00377B"/>
                </a:solidFill>
                <a:latin typeface="Arial"/>
                <a:cs typeface="Arial"/>
              </a:rPr>
              <a:t>от </a:t>
            </a:r>
            <a:r>
              <a:rPr lang="ru-RU" sz="2400" b="1" dirty="0" smtClean="0">
                <a:solidFill>
                  <a:srgbClr val="00377B"/>
                </a:solidFill>
                <a:latin typeface="Arial"/>
                <a:cs typeface="Arial"/>
              </a:rPr>
              <a:t>9,</a:t>
            </a:r>
            <a:r>
              <a:rPr lang="ru-RU" sz="2400" b="1" dirty="0">
                <a:solidFill>
                  <a:srgbClr val="00377B"/>
                </a:solidFill>
                <a:latin typeface="Arial"/>
                <a:cs typeface="Arial"/>
              </a:rPr>
              <a:t>3</a:t>
            </a:r>
            <a:r>
              <a:rPr lang="ru-RU" sz="2400" b="1" dirty="0" smtClean="0">
                <a:solidFill>
                  <a:srgbClr val="00377B"/>
                </a:solidFill>
                <a:latin typeface="Arial"/>
                <a:cs typeface="Arial"/>
              </a:rPr>
              <a:t>%*</a:t>
            </a:r>
            <a:r>
              <a:rPr lang="en-US" sz="2400" b="1" dirty="0" smtClean="0">
                <a:solidFill>
                  <a:srgbClr val="00377B"/>
                </a:solidFill>
                <a:latin typeface="Arial"/>
                <a:cs typeface="Arial"/>
              </a:rPr>
              <a:t>                        </a:t>
            </a:r>
            <a:r>
              <a:rPr sz="2400" b="1" dirty="0" err="1" smtClean="0">
                <a:solidFill>
                  <a:srgbClr val="00377B"/>
                </a:solidFill>
                <a:latin typeface="Arial"/>
                <a:cs typeface="Arial"/>
              </a:rPr>
              <a:t>до</a:t>
            </a:r>
            <a:r>
              <a:rPr sz="2400" b="1" dirty="0" smtClean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30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лет	</a:t>
            </a: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8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20%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902" y="3887207"/>
            <a:ext cx="305371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Приобретение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квартиры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общей/проектной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площадью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65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кв.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метров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первичном  и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вторичном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рынках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недвижимости.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902" y="4801606"/>
            <a:ext cx="311785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Исключение для ограниченного перечня  ключевых</a:t>
            </a:r>
            <a:r>
              <a:rPr sz="1200" b="1" spc="-6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компаний-застройщиков: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902" y="5350247"/>
            <a:ext cx="3430904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Приобретение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апартаментов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общей/проектной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площадью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65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кв.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метров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первичном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вторичном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рынках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недвижимости.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3955" y="3887207"/>
            <a:ext cx="260604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Распространяется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на</a:t>
            </a:r>
            <a:r>
              <a:rPr sz="1200" b="1" spc="-9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программы: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3955" y="4252967"/>
            <a:ext cx="3782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Ипотека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материнским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капиталом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(первоначальный взнос должен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быть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не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менее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20% 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без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учета средств</a:t>
            </a:r>
            <a:r>
              <a:rPr sz="12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МСК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Программа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«Победа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над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формальностями»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3955" y="5350247"/>
            <a:ext cx="303276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Не распространяется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на</a:t>
            </a:r>
            <a:r>
              <a:rPr sz="1200" b="1" spc="-2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приобретение: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3955" y="5716006"/>
            <a:ext cx="115443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Апартаменты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Таунхаусы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Дома с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землей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817" y="239658"/>
            <a:ext cx="508825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ИПОТЕКА </a:t>
            </a:r>
            <a:r>
              <a:rPr sz="2400" b="1" spc="-15" dirty="0">
                <a:solidFill>
                  <a:srgbClr val="00377B"/>
                </a:solidFill>
                <a:latin typeface="Arial"/>
                <a:cs typeface="Arial"/>
              </a:rPr>
              <a:t>СТРОЯЩЕЕСЯ</a:t>
            </a:r>
            <a:r>
              <a:rPr sz="2400" b="1" spc="-8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ЖИЛЬЕ.  ИПОТЕКА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ГОТОВОЕ</a:t>
            </a:r>
            <a:r>
              <a:rPr sz="2400" b="1" spc="-8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ЖИЛЬЕ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060" y="3827532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817" y="3502625"/>
            <a:ext cx="1766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377B"/>
                </a:solidFill>
                <a:latin typeface="Arial"/>
                <a:cs typeface="Arial"/>
              </a:rPr>
              <a:t>Цели</a:t>
            </a:r>
            <a:r>
              <a:rPr sz="1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кредитования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7198" y="3827532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3955" y="3502625"/>
            <a:ext cx="27590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Дополнительные</a:t>
            </a:r>
            <a:r>
              <a:rPr sz="1400" b="1" spc="-4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особенности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51927" y="7227828"/>
            <a:ext cx="895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58595B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520" y="2085657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45"/>
              </a:spcBef>
            </a:pP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9,6%*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901" y="1782514"/>
            <a:ext cx="85782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70604" algn="l"/>
                <a:tab pos="6459855" algn="l"/>
              </a:tabLst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	Срок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	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Первоначальный</a:t>
            </a:r>
            <a:r>
              <a:rPr sz="1400" b="1" spc="-8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взнос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520" y="2085657"/>
            <a:ext cx="9530080" cy="503343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2715" rIns="0" bIns="0" rtlCol="0">
            <a:spAutoFit/>
          </a:bodyPr>
          <a:lstStyle/>
          <a:p>
            <a:pPr marL="360000">
              <a:lnSpc>
                <a:spcPct val="100000"/>
              </a:lnSpc>
              <a:spcBef>
                <a:spcPts val="1045"/>
              </a:spcBef>
              <a:tabLst>
                <a:tab pos="6448425" algn="l"/>
              </a:tabLst>
            </a:pPr>
            <a:r>
              <a:rPr lang="ru-RU" sz="2400" b="1" dirty="0" smtClean="0">
                <a:solidFill>
                  <a:srgbClr val="00377B"/>
                </a:solidFill>
                <a:latin typeface="Arial"/>
                <a:cs typeface="Arial"/>
              </a:rPr>
              <a:t>От 10%*                       </a:t>
            </a:r>
            <a:r>
              <a:rPr sz="2400" b="1" dirty="0" err="1" smtClean="0">
                <a:solidFill>
                  <a:srgbClr val="00377B"/>
                </a:solidFill>
                <a:latin typeface="Arial"/>
                <a:cs typeface="Arial"/>
              </a:rPr>
              <a:t>до</a:t>
            </a:r>
            <a:r>
              <a:rPr sz="2400" b="1" dirty="0" smtClean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30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лет	</a:t>
            </a: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8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15%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902" y="4090183"/>
            <a:ext cx="27038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Приобретение </a:t>
            </a:r>
            <a:r>
              <a:rPr sz="1200" b="1" spc="-10" dirty="0">
                <a:solidFill>
                  <a:srgbClr val="00377B"/>
                </a:solidFill>
                <a:latin typeface="Arial"/>
                <a:cs typeface="Arial"/>
              </a:rPr>
              <a:t>строящегося</a:t>
            </a: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жилья: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902" y="4455943"/>
            <a:ext cx="10541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Квартиры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Апа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аменты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902" y="5004583"/>
            <a:ext cx="2387600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Приобретение </a:t>
            </a:r>
            <a:r>
              <a:rPr sz="1200" b="1" spc="-15" dirty="0">
                <a:solidFill>
                  <a:srgbClr val="00377B"/>
                </a:solidFill>
                <a:latin typeface="Arial"/>
                <a:cs typeface="Arial"/>
              </a:rPr>
              <a:t>готового</a:t>
            </a:r>
            <a:r>
              <a:rPr sz="1200" b="1" spc="-5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жилья: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Квартиры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Апартаменты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Таунхаус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Дом с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землей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4498" y="4090183"/>
            <a:ext cx="260604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Распространяется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на</a:t>
            </a:r>
            <a:r>
              <a:rPr sz="1200" b="1" spc="-9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программы: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4498" y="4455943"/>
            <a:ext cx="32258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Ипотека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материнским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капиталом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Программа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«Победа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над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формальностями»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817" y="6987805"/>
            <a:ext cx="351218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*   </a:t>
            </a:r>
            <a:r>
              <a:rPr sz="750" spc="15" dirty="0">
                <a:latin typeface="Arial"/>
                <a:cs typeface="Arial"/>
              </a:rPr>
              <a:t>Процентная ставка указана </a:t>
            </a:r>
            <a:r>
              <a:rPr sz="750" spc="10" dirty="0">
                <a:latin typeface="Arial"/>
                <a:cs typeface="Arial"/>
              </a:rPr>
              <a:t>при </a:t>
            </a:r>
            <a:r>
              <a:rPr sz="750" spc="15" dirty="0">
                <a:latin typeface="Arial"/>
                <a:cs typeface="Arial"/>
              </a:rPr>
              <a:t>оформлении комплексного</a:t>
            </a:r>
            <a:r>
              <a:rPr sz="750" spc="-12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страхования.</a:t>
            </a:r>
            <a:endParaRPr sz="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817" y="239658"/>
            <a:ext cx="471868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ИПОТЕКА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С</a:t>
            </a:r>
            <a:r>
              <a:rPr sz="2400" b="1" spc="-6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ГОСПОДДЕРЖКОЙ 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ДЛЯ СЕМЕЙ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С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377B"/>
                </a:solidFill>
                <a:latin typeface="Arial"/>
                <a:cs typeface="Arial"/>
              </a:rPr>
              <a:t>ДЕТЬМИ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060" y="3443453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817" y="3118544"/>
            <a:ext cx="17799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377B"/>
                </a:solidFill>
                <a:latin typeface="Arial"/>
                <a:cs typeface="Arial"/>
              </a:rPr>
              <a:t>Ипотечный</a:t>
            </a:r>
            <a:r>
              <a:rPr sz="1400" b="1" spc="-6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продукт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7198" y="3443453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3955" y="3118544"/>
            <a:ext cx="33375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377B"/>
                </a:solidFill>
                <a:latin typeface="Arial"/>
                <a:cs typeface="Arial"/>
              </a:rPr>
              <a:t>Требование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к </a:t>
            </a:r>
            <a:r>
              <a:rPr sz="1400" b="1" dirty="0">
                <a:solidFill>
                  <a:srgbClr val="00377B"/>
                </a:solidFill>
                <a:latin typeface="Arial"/>
                <a:cs typeface="Arial"/>
              </a:rPr>
              <a:t>объекту</a:t>
            </a:r>
            <a:r>
              <a:rPr sz="1400" b="1" spc="-4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недвижимости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520" y="1994141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045"/>
              </a:spcBef>
            </a:pP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6%*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520" y="1994141"/>
            <a:ext cx="9530080" cy="654050"/>
          </a:xfrm>
          <a:custGeom>
            <a:avLst/>
            <a:gdLst/>
            <a:ahLst/>
            <a:cxnLst/>
            <a:rect l="l" t="t" r="r" b="b"/>
            <a:pathLst>
              <a:path w="9530080" h="654050">
                <a:moveTo>
                  <a:pt x="0" y="653999"/>
                </a:moveTo>
                <a:lnTo>
                  <a:pt x="9529470" y="653999"/>
                </a:lnTo>
                <a:lnTo>
                  <a:pt x="9529470" y="0"/>
                </a:lnTo>
                <a:lnTo>
                  <a:pt x="0" y="0"/>
                </a:lnTo>
                <a:lnTo>
                  <a:pt x="0" y="653999"/>
                </a:lnTo>
                <a:close/>
              </a:path>
            </a:pathLst>
          </a:custGeom>
          <a:solidFill>
            <a:srgbClr val="E4F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206212" y="1690999"/>
            <a:ext cx="460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Срок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901" y="1690999"/>
            <a:ext cx="17145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-7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3300" y="1690999"/>
            <a:ext cx="2131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Первоначальный</a:t>
            </a:r>
            <a:r>
              <a:rPr sz="1400" b="1" spc="-8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взнос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8912" y="2127289"/>
            <a:ext cx="164274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до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30</a:t>
            </a:r>
            <a:r>
              <a:rPr sz="2400" b="1" spc="-9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377B"/>
                </a:solidFill>
                <a:latin typeface="Arial"/>
                <a:cs typeface="Arial"/>
              </a:rPr>
              <a:t>лет**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6000" y="2127289"/>
            <a:ext cx="103568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8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15%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902" y="3706102"/>
            <a:ext cx="212979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Ипотека.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Готовое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жилье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Ипотека. Строящееся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жилье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3955" y="3706102"/>
            <a:ext cx="3879215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marR="54292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Приобретаемое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у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юридического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лица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готовое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жилое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помещение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(юридическое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лицо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—  первый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собственник)</a:t>
            </a:r>
            <a:endParaRPr sz="1200" dirty="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190"/>
              </a:spcBef>
            </a:pPr>
            <a:r>
              <a:rPr sz="750" b="1" spc="10" dirty="0">
                <a:latin typeface="Arial"/>
                <a:cs typeface="Arial"/>
              </a:rPr>
              <a:t>Исключение: </a:t>
            </a:r>
            <a:r>
              <a:rPr sz="750" spc="15" dirty="0">
                <a:latin typeface="Arial"/>
                <a:cs typeface="Arial"/>
              </a:rPr>
              <a:t>инвестиционный фонд, </a:t>
            </a:r>
            <a:r>
              <a:rPr sz="750" spc="-5" dirty="0">
                <a:latin typeface="Arial"/>
                <a:cs typeface="Arial"/>
              </a:rPr>
              <a:t>в </a:t>
            </a:r>
            <a:r>
              <a:rPr sz="750" spc="10" dirty="0">
                <a:latin typeface="Arial"/>
                <a:cs typeface="Arial"/>
              </a:rPr>
              <a:t>том </a:t>
            </a:r>
            <a:r>
              <a:rPr sz="750" spc="15" dirty="0">
                <a:latin typeface="Arial"/>
                <a:cs typeface="Arial"/>
              </a:rPr>
              <a:t>числе </a:t>
            </a:r>
            <a:r>
              <a:rPr sz="750" spc="10" dirty="0">
                <a:latin typeface="Arial"/>
                <a:cs typeface="Arial"/>
              </a:rPr>
              <a:t>его </a:t>
            </a:r>
            <a:r>
              <a:rPr sz="750" spc="15" dirty="0">
                <a:latin typeface="Arial"/>
                <a:cs typeface="Arial"/>
              </a:rPr>
              <a:t>управляющая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компания</a:t>
            </a:r>
            <a:endParaRPr sz="750" dirty="0">
              <a:latin typeface="Arial"/>
              <a:cs typeface="Arial"/>
            </a:endParaRPr>
          </a:p>
          <a:p>
            <a:pPr marL="84455" marR="5080" indent="-71755">
              <a:lnSpc>
                <a:spcPct val="100000"/>
              </a:lnSpc>
              <a:spcBef>
                <a:spcPts val="85"/>
              </a:spcBef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Строящееся в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соответствии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214-ФЗ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30.12.2004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г.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жилое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помещение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817" y="6684256"/>
            <a:ext cx="906145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* </a:t>
            </a:r>
            <a:r>
              <a:rPr sz="750" spc="15" dirty="0">
                <a:latin typeface="Arial"/>
                <a:cs typeface="Arial"/>
              </a:rPr>
              <a:t>Процентная ставка </a:t>
            </a:r>
            <a:r>
              <a:rPr sz="750" spc="10" dirty="0">
                <a:latin typeface="Arial"/>
                <a:cs typeface="Arial"/>
              </a:rPr>
              <a:t>действует </a:t>
            </a:r>
            <a:r>
              <a:rPr sz="750" spc="5" dirty="0">
                <a:latin typeface="Arial"/>
                <a:cs typeface="Arial"/>
              </a:rPr>
              <a:t>на </a:t>
            </a:r>
            <a:r>
              <a:rPr sz="750" spc="10" dirty="0">
                <a:latin typeface="Arial"/>
                <a:cs typeface="Arial"/>
              </a:rPr>
              <a:t>льготный </a:t>
            </a:r>
            <a:r>
              <a:rPr sz="750" spc="15" dirty="0">
                <a:latin typeface="Arial"/>
                <a:cs typeface="Arial"/>
              </a:rPr>
              <a:t>период </a:t>
            </a:r>
            <a:r>
              <a:rPr sz="750" spc="5" dirty="0">
                <a:latin typeface="Arial"/>
                <a:cs typeface="Arial"/>
              </a:rPr>
              <a:t>от </a:t>
            </a:r>
            <a:r>
              <a:rPr sz="750" spc="10" dirty="0">
                <a:latin typeface="Arial"/>
                <a:cs typeface="Arial"/>
              </a:rPr>
              <a:t>3-х </a:t>
            </a:r>
            <a:r>
              <a:rPr sz="750" spc="5" dirty="0">
                <a:latin typeface="Arial"/>
                <a:cs typeface="Arial"/>
              </a:rPr>
              <a:t>до </a:t>
            </a:r>
            <a:r>
              <a:rPr sz="750" spc="15" dirty="0">
                <a:latin typeface="Arial"/>
                <a:cs typeface="Arial"/>
              </a:rPr>
              <a:t>8-ми </a:t>
            </a:r>
            <a:r>
              <a:rPr sz="750" spc="5" dirty="0">
                <a:latin typeface="Arial"/>
                <a:cs typeface="Arial"/>
              </a:rPr>
              <a:t>лет </a:t>
            </a:r>
            <a:r>
              <a:rPr sz="750" spc="10" dirty="0">
                <a:latin typeface="Arial"/>
                <a:cs typeface="Arial"/>
              </a:rPr>
              <a:t>при </a:t>
            </a:r>
            <a:r>
              <a:rPr sz="750" spc="15" dirty="0">
                <a:latin typeface="Arial"/>
                <a:cs typeface="Arial"/>
              </a:rPr>
              <a:t>условии оформления личного </a:t>
            </a:r>
            <a:r>
              <a:rPr sz="750" dirty="0">
                <a:latin typeface="Arial"/>
                <a:cs typeface="Arial"/>
              </a:rPr>
              <a:t>и </a:t>
            </a:r>
            <a:r>
              <a:rPr sz="750" spc="15" dirty="0">
                <a:latin typeface="Arial"/>
                <a:cs typeface="Arial"/>
              </a:rPr>
              <a:t>имущественного </a:t>
            </a:r>
            <a:r>
              <a:rPr sz="750" spc="10" dirty="0">
                <a:latin typeface="Arial"/>
                <a:cs typeface="Arial"/>
              </a:rPr>
              <a:t>страхования. </a:t>
            </a:r>
            <a:r>
              <a:rPr sz="750" spc="15" dirty="0">
                <a:latin typeface="Arial"/>
                <a:cs typeface="Arial"/>
              </a:rPr>
              <a:t>После окончания </a:t>
            </a:r>
            <a:r>
              <a:rPr sz="750" spc="10" dirty="0">
                <a:latin typeface="Arial"/>
                <a:cs typeface="Arial"/>
              </a:rPr>
              <a:t>льготного периода: </a:t>
            </a:r>
            <a:r>
              <a:rPr sz="750" spc="15" dirty="0">
                <a:latin typeface="Arial"/>
                <a:cs typeface="Arial"/>
              </a:rPr>
              <a:t>процентная ставка  рассчитывается </a:t>
            </a:r>
            <a:r>
              <a:rPr sz="750" spc="10" dirty="0">
                <a:latin typeface="Arial"/>
                <a:cs typeface="Arial"/>
              </a:rPr>
              <a:t>как </a:t>
            </a:r>
            <a:r>
              <a:rPr sz="750" spc="20" dirty="0">
                <a:latin typeface="Arial"/>
                <a:cs typeface="Arial"/>
              </a:rPr>
              <a:t>ключевая </a:t>
            </a:r>
            <a:r>
              <a:rPr sz="750" spc="15" dirty="0">
                <a:latin typeface="Arial"/>
                <a:cs typeface="Arial"/>
              </a:rPr>
              <a:t>ставка </a:t>
            </a:r>
            <a:r>
              <a:rPr sz="750" dirty="0">
                <a:latin typeface="Arial"/>
                <a:cs typeface="Arial"/>
              </a:rPr>
              <a:t>ЦБ </a:t>
            </a:r>
            <a:r>
              <a:rPr sz="750" spc="5" dirty="0">
                <a:latin typeface="Arial"/>
                <a:cs typeface="Arial"/>
              </a:rPr>
              <a:t>РФ на </a:t>
            </a:r>
            <a:r>
              <a:rPr sz="750" spc="15" dirty="0">
                <a:latin typeface="Arial"/>
                <a:cs typeface="Arial"/>
              </a:rPr>
              <a:t>дату подписания</a:t>
            </a:r>
            <a:r>
              <a:rPr sz="750" spc="-14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КД+2 </a:t>
            </a:r>
            <a:r>
              <a:rPr sz="750" dirty="0">
                <a:latin typeface="Arial"/>
                <a:cs typeface="Arial"/>
              </a:rPr>
              <a:t>п.п.</a:t>
            </a:r>
          </a:p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** Льготный </a:t>
            </a:r>
            <a:r>
              <a:rPr sz="750" spc="15" dirty="0">
                <a:latin typeface="Arial"/>
                <a:cs typeface="Arial"/>
              </a:rPr>
              <a:t>период </a:t>
            </a:r>
            <a:r>
              <a:rPr sz="750" dirty="0">
                <a:latin typeface="Arial"/>
                <a:cs typeface="Arial"/>
              </a:rPr>
              <a:t>— </a:t>
            </a:r>
            <a:r>
              <a:rPr sz="750" spc="5" dirty="0">
                <a:latin typeface="Arial"/>
                <a:cs typeface="Arial"/>
              </a:rPr>
              <a:t>от </a:t>
            </a:r>
            <a:r>
              <a:rPr sz="750" spc="10" dirty="0">
                <a:latin typeface="Arial"/>
                <a:cs typeface="Arial"/>
              </a:rPr>
              <a:t>3-х </a:t>
            </a:r>
            <a:r>
              <a:rPr sz="750" spc="5" dirty="0">
                <a:latin typeface="Arial"/>
                <a:cs typeface="Arial"/>
              </a:rPr>
              <a:t>до </a:t>
            </a:r>
            <a:r>
              <a:rPr sz="750" spc="15" dirty="0">
                <a:latin typeface="Arial"/>
                <a:cs typeface="Arial"/>
              </a:rPr>
              <a:t>8-ми</a:t>
            </a:r>
            <a:r>
              <a:rPr sz="750" spc="-7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лет.</a:t>
            </a:r>
            <a:endParaRPr sz="75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750" spc="15" dirty="0">
                <a:latin typeface="Arial"/>
                <a:cs typeface="Arial"/>
              </a:rPr>
              <a:t>Для </a:t>
            </a:r>
            <a:r>
              <a:rPr sz="750" spc="10" dirty="0">
                <a:latin typeface="Arial"/>
                <a:cs typeface="Arial"/>
              </a:rPr>
              <a:t>приобретения жилья, </a:t>
            </a:r>
            <a:r>
              <a:rPr sz="750" spc="15" dirty="0">
                <a:latin typeface="Arial"/>
                <a:cs typeface="Arial"/>
              </a:rPr>
              <a:t>расположенного </a:t>
            </a:r>
            <a:r>
              <a:rPr sz="750" spc="-5" dirty="0">
                <a:latin typeface="Arial"/>
                <a:cs typeface="Arial"/>
              </a:rPr>
              <a:t>в </a:t>
            </a:r>
            <a:r>
              <a:rPr sz="750" spc="10" dirty="0">
                <a:latin typeface="Arial"/>
                <a:cs typeface="Arial"/>
              </a:rPr>
              <a:t>Москве, </a:t>
            </a:r>
            <a:r>
              <a:rPr sz="750" spc="15" dirty="0">
                <a:latin typeface="Arial"/>
                <a:cs typeface="Arial"/>
              </a:rPr>
              <a:t>Московской </a:t>
            </a:r>
            <a:r>
              <a:rPr sz="750" spc="10" dirty="0">
                <a:latin typeface="Arial"/>
                <a:cs typeface="Arial"/>
              </a:rPr>
              <a:t>области, Санкт-Петербурге </a:t>
            </a:r>
            <a:r>
              <a:rPr sz="750" dirty="0">
                <a:latin typeface="Arial"/>
                <a:cs typeface="Arial"/>
              </a:rPr>
              <a:t>и </a:t>
            </a:r>
            <a:r>
              <a:rPr sz="750" spc="15" dirty="0">
                <a:latin typeface="Arial"/>
                <a:cs typeface="Arial"/>
              </a:rPr>
              <a:t>Ленинградской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области.</a:t>
            </a:r>
            <a:endParaRPr sz="750" dirty="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750" spc="15" dirty="0">
                <a:latin typeface="Arial"/>
                <a:cs typeface="Arial"/>
              </a:rPr>
              <a:t>Для </a:t>
            </a:r>
            <a:r>
              <a:rPr sz="750" spc="10" dirty="0">
                <a:latin typeface="Arial"/>
                <a:cs typeface="Arial"/>
              </a:rPr>
              <a:t>приобретения жилья, </a:t>
            </a:r>
            <a:r>
              <a:rPr sz="750" spc="15" dirty="0">
                <a:latin typeface="Arial"/>
                <a:cs typeface="Arial"/>
              </a:rPr>
              <a:t>расположенного </a:t>
            </a:r>
            <a:r>
              <a:rPr sz="750" spc="-5" dirty="0">
                <a:latin typeface="Arial"/>
                <a:cs typeface="Arial"/>
              </a:rPr>
              <a:t>в </a:t>
            </a:r>
            <a:r>
              <a:rPr sz="750" spc="10" dirty="0">
                <a:latin typeface="Arial"/>
                <a:cs typeface="Arial"/>
              </a:rPr>
              <a:t>иных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регионах.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33936" y="1690999"/>
            <a:ext cx="26885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Максимальная </a:t>
            </a:r>
            <a:r>
              <a:rPr sz="1400" b="1" spc="-10" dirty="0">
                <a:solidFill>
                  <a:srgbClr val="00AEEF"/>
                </a:solidFill>
                <a:latin typeface="Arial"/>
                <a:cs typeface="Arial"/>
              </a:rPr>
              <a:t>сумма</a:t>
            </a:r>
            <a:r>
              <a:rPr sz="1400" b="1" spc="-5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6636" y="2031705"/>
            <a:ext cx="142621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spc="-5" dirty="0">
                <a:solidFill>
                  <a:srgbClr val="00377B"/>
                </a:solidFill>
                <a:latin typeface="Arial"/>
                <a:cs typeface="Arial"/>
              </a:rPr>
              <a:t>8 </a:t>
            </a:r>
            <a:r>
              <a:rPr sz="1600" b="1" dirty="0">
                <a:solidFill>
                  <a:srgbClr val="00377B"/>
                </a:solidFill>
                <a:latin typeface="Arial"/>
                <a:cs typeface="Arial"/>
              </a:rPr>
              <a:t>млн</a:t>
            </a:r>
            <a:r>
              <a:rPr sz="16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377B"/>
                </a:solidFill>
                <a:latin typeface="Arial"/>
                <a:cs typeface="Arial"/>
              </a:rPr>
              <a:t>рублей</a:t>
            </a:r>
            <a:r>
              <a:rPr sz="1350" b="1" spc="-22" baseline="33950" dirty="0">
                <a:solidFill>
                  <a:srgbClr val="00377B"/>
                </a:solidFill>
                <a:latin typeface="Arial"/>
                <a:cs typeface="Arial"/>
              </a:rPr>
              <a:t>1</a:t>
            </a:r>
            <a:endParaRPr sz="1350" baseline="3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1600" b="1" spc="-5" dirty="0">
                <a:solidFill>
                  <a:srgbClr val="00377B"/>
                </a:solidFill>
                <a:latin typeface="Arial"/>
                <a:cs typeface="Arial"/>
              </a:rPr>
              <a:t>3 </a:t>
            </a:r>
            <a:r>
              <a:rPr sz="1600" b="1" dirty="0">
                <a:solidFill>
                  <a:srgbClr val="00377B"/>
                </a:solidFill>
                <a:latin typeface="Arial"/>
                <a:cs typeface="Arial"/>
              </a:rPr>
              <a:t>млн</a:t>
            </a:r>
            <a:r>
              <a:rPr sz="16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377B"/>
                </a:solidFill>
                <a:latin typeface="Arial"/>
                <a:cs typeface="Arial"/>
              </a:rPr>
              <a:t>рублей</a:t>
            </a:r>
            <a:r>
              <a:rPr sz="1350" b="1" spc="-22" baseline="33950" dirty="0">
                <a:solidFill>
                  <a:srgbClr val="00377B"/>
                </a:solidFill>
                <a:latin typeface="Arial"/>
                <a:cs typeface="Arial"/>
              </a:rPr>
              <a:t>2</a:t>
            </a:r>
            <a:endParaRPr sz="1350" baseline="339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0144" y="4744165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6902" y="4419255"/>
            <a:ext cx="20624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Заемщик </a:t>
            </a:r>
            <a:r>
              <a:rPr sz="1400" b="1" dirty="0">
                <a:solidFill>
                  <a:srgbClr val="00377B"/>
                </a:solidFill>
                <a:latin typeface="Arial"/>
                <a:cs typeface="Arial"/>
              </a:rPr>
              <a:t>и</a:t>
            </a:r>
            <a:r>
              <a:rPr sz="1400" b="1" spc="-5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поручитель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7986" y="5006813"/>
            <a:ext cx="346773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Граждане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Российской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Федерации,</a:t>
            </a:r>
            <a:endParaRPr sz="1200" dirty="0">
              <a:latin typeface="Arial"/>
              <a:cs typeface="Arial"/>
            </a:endParaRPr>
          </a:p>
          <a:p>
            <a:pPr marL="84455" marR="23622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у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которых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появился 2-ой и/или 3-ий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ребенок  в период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01.01.2018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г.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до 31.12.2022</a:t>
            </a:r>
            <a:r>
              <a:rPr sz="12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г.</a:t>
            </a:r>
            <a:endParaRPr sz="1200" dirty="0">
              <a:latin typeface="Arial"/>
              <a:cs typeface="Arial"/>
            </a:endParaRPr>
          </a:p>
          <a:p>
            <a:pPr marL="84455" marR="5080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Оба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родителя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дети должны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быть гражданами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Российской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47198" y="5324811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33955" y="4999906"/>
            <a:ext cx="27070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Дополнительная</a:t>
            </a:r>
            <a:r>
              <a:rPr sz="1400" b="1" spc="-1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77B"/>
                </a:solidFill>
                <a:latin typeface="Arial"/>
                <a:cs typeface="Arial"/>
              </a:rPr>
              <a:t>информация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5433955" y="5587463"/>
            <a:ext cx="404939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marR="29273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Приобретение апартаментов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данной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Программе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невозможно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Расчеты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по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сделке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после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государственной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регистрации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13"/>
          <p:cNvSpPr txBox="1"/>
          <p:nvPr/>
        </p:nvSpPr>
        <p:spPr>
          <a:xfrm>
            <a:off x="850900" y="2127289"/>
            <a:ext cx="103568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6</a:t>
            </a:r>
            <a:r>
              <a:rPr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%</a:t>
            </a:r>
            <a:r>
              <a:rPr lang="ru-RU"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*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817" y="239658"/>
            <a:ext cx="533082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ИПОТЕКА ПО 2-М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ДОКУМЕНТАМ. 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ПОБЕДА </a:t>
            </a:r>
            <a:r>
              <a:rPr sz="2400" b="1" spc="25" dirty="0">
                <a:solidFill>
                  <a:srgbClr val="00377B"/>
                </a:solidFill>
                <a:latin typeface="Arial"/>
                <a:cs typeface="Arial"/>
              </a:rPr>
              <a:t>НАД</a:t>
            </a:r>
            <a:r>
              <a:rPr sz="2400" b="1" spc="-6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ФОРМАЛЬНОСТЯМИ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060" y="3443453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817" y="3118544"/>
            <a:ext cx="2197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Продукты</a:t>
            </a:r>
            <a:r>
              <a:rPr sz="1400" b="1" spc="-4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кредитования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7198" y="3443453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3955" y="3118544"/>
            <a:ext cx="27590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Дополнительные</a:t>
            </a:r>
            <a:r>
              <a:rPr sz="1400" b="1" spc="-4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особенности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520" y="1994141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45"/>
              </a:spcBef>
            </a:pP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9,6%*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520" y="1994141"/>
            <a:ext cx="9530080" cy="654050"/>
          </a:xfrm>
          <a:custGeom>
            <a:avLst/>
            <a:gdLst/>
            <a:ahLst/>
            <a:cxnLst/>
            <a:rect l="l" t="t" r="r" b="b"/>
            <a:pathLst>
              <a:path w="9530080" h="654050">
                <a:moveTo>
                  <a:pt x="0" y="653999"/>
                </a:moveTo>
                <a:lnTo>
                  <a:pt x="9529470" y="653999"/>
                </a:lnTo>
                <a:lnTo>
                  <a:pt x="9529470" y="0"/>
                </a:lnTo>
                <a:lnTo>
                  <a:pt x="0" y="0"/>
                </a:lnTo>
                <a:lnTo>
                  <a:pt x="0" y="653999"/>
                </a:lnTo>
                <a:close/>
              </a:path>
            </a:pathLst>
          </a:custGeom>
          <a:solidFill>
            <a:srgbClr val="E4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53018" y="1690999"/>
            <a:ext cx="12141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Срок</a:t>
            </a:r>
            <a:r>
              <a:rPr sz="1400" b="1" spc="-8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901" y="1690999"/>
            <a:ext cx="17145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-7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97764" y="1690999"/>
            <a:ext cx="2131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Первоначальный</a:t>
            </a:r>
            <a:r>
              <a:rPr sz="1400" b="1" spc="-8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взнос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3018" y="2127289"/>
            <a:ext cx="141795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до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20</a:t>
            </a:r>
            <a:r>
              <a:rPr sz="2400" b="1" spc="-9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лет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7764" y="2127289"/>
            <a:ext cx="12852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7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30%**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902" y="3706102"/>
            <a:ext cx="314071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Приобретение строящегося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жилья</a:t>
            </a:r>
            <a:endParaRPr sz="1200" dirty="0">
              <a:latin typeface="Arial"/>
              <a:cs typeface="Arial"/>
            </a:endParaRPr>
          </a:p>
          <a:p>
            <a:pPr marL="84455" marR="91503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Приобретение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готового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жилья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(квартиры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апартаменты)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Акция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застройщиков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Акция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«Больше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метров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— меньше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ставка»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3955" y="3706102"/>
            <a:ext cx="3669029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Подтверждение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первоначального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взноса в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течение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(одного)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календарного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месяца после принятия 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положительного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решения по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кредиту.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817" y="6788552"/>
            <a:ext cx="392239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565" algn="l"/>
              </a:tabLst>
            </a:pPr>
            <a:r>
              <a:rPr sz="750" spc="-5" dirty="0">
                <a:latin typeface="Arial"/>
                <a:cs typeface="Arial"/>
              </a:rPr>
              <a:t>*	</a:t>
            </a:r>
            <a:r>
              <a:rPr sz="750" spc="15" dirty="0">
                <a:latin typeface="Arial"/>
                <a:cs typeface="Arial"/>
              </a:rPr>
              <a:t>Процентная ставка указана </a:t>
            </a:r>
            <a:r>
              <a:rPr sz="750" dirty="0">
                <a:latin typeface="Arial"/>
                <a:cs typeface="Arial"/>
              </a:rPr>
              <a:t>с </a:t>
            </a:r>
            <a:r>
              <a:rPr sz="750" spc="15" dirty="0">
                <a:latin typeface="Arial"/>
                <a:cs typeface="Arial"/>
              </a:rPr>
              <a:t>учетом </a:t>
            </a:r>
            <a:r>
              <a:rPr sz="750" spc="10" dirty="0">
                <a:latin typeface="Arial"/>
                <a:cs typeface="Arial"/>
              </a:rPr>
              <a:t>акции «Больше метров </a:t>
            </a:r>
            <a:r>
              <a:rPr sz="750" dirty="0">
                <a:latin typeface="Arial"/>
                <a:cs typeface="Arial"/>
              </a:rPr>
              <a:t>— </a:t>
            </a:r>
            <a:r>
              <a:rPr sz="750" spc="10" dirty="0">
                <a:latin typeface="Arial"/>
                <a:cs typeface="Arial"/>
              </a:rPr>
              <a:t>меньше</a:t>
            </a:r>
            <a:r>
              <a:rPr sz="750" spc="-9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ставка».</a:t>
            </a:r>
            <a:endParaRPr sz="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**    </a:t>
            </a:r>
            <a:r>
              <a:rPr sz="750" spc="15" dirty="0">
                <a:latin typeface="Arial"/>
                <a:cs typeface="Arial"/>
              </a:rPr>
              <a:t>Для ограниченного списка ключевых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компаний-застройщиков.</a:t>
            </a:r>
            <a:endParaRPr sz="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50" spc="15" dirty="0">
                <a:latin typeface="Arial"/>
                <a:cs typeface="Arial"/>
              </a:rPr>
              <a:t>***   Для </a:t>
            </a:r>
            <a:r>
              <a:rPr sz="750" spc="10" dirty="0">
                <a:latin typeface="Arial"/>
                <a:cs typeface="Arial"/>
              </a:rPr>
              <a:t>Москвы, </a:t>
            </a:r>
            <a:r>
              <a:rPr sz="750" spc="15" dirty="0">
                <a:latin typeface="Arial"/>
                <a:cs typeface="Arial"/>
              </a:rPr>
              <a:t>Московской </a:t>
            </a:r>
            <a:r>
              <a:rPr sz="750" spc="10" dirty="0">
                <a:latin typeface="Arial"/>
                <a:cs typeface="Arial"/>
              </a:rPr>
              <a:t>области </a:t>
            </a:r>
            <a:r>
              <a:rPr sz="750" dirty="0">
                <a:latin typeface="Arial"/>
                <a:cs typeface="Arial"/>
              </a:rPr>
              <a:t>и </a:t>
            </a:r>
            <a:r>
              <a:rPr sz="750" spc="-30" dirty="0">
                <a:latin typeface="Arial"/>
                <a:cs typeface="Arial"/>
              </a:rPr>
              <a:t>г.</a:t>
            </a:r>
            <a:r>
              <a:rPr sz="750" spc="-10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Санкт-Петербург.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33936" y="1690999"/>
            <a:ext cx="26885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Максимальная </a:t>
            </a:r>
            <a:r>
              <a:rPr sz="1400" b="1" spc="-10" dirty="0">
                <a:solidFill>
                  <a:srgbClr val="00AEEF"/>
                </a:solidFill>
                <a:latin typeface="Arial"/>
                <a:cs typeface="Arial"/>
              </a:rPr>
              <a:t>сумма</a:t>
            </a:r>
            <a:r>
              <a:rPr sz="1400" b="1" spc="-5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0144" y="5176724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6902" y="4851816"/>
            <a:ext cx="19710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Перечень</a:t>
            </a:r>
            <a:r>
              <a:rPr sz="1400" b="1" spc="-8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документов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986" y="6155357"/>
            <a:ext cx="61468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Паспо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3936" y="2127289"/>
            <a:ext cx="258191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до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30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млн</a:t>
            </a:r>
            <a:r>
              <a:rPr sz="2400" b="1" spc="-8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руб.***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7101" y="6155357"/>
            <a:ext cx="512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Ан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26101" y="6155357"/>
            <a:ext cx="56515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СНИЛС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4638" y="5579586"/>
            <a:ext cx="266700" cy="219710"/>
          </a:xfrm>
          <a:custGeom>
            <a:avLst/>
            <a:gdLst/>
            <a:ahLst/>
            <a:cxnLst/>
            <a:rect l="l" t="t" r="r" b="b"/>
            <a:pathLst>
              <a:path w="266700" h="219710">
                <a:moveTo>
                  <a:pt x="233972" y="150202"/>
                </a:moveTo>
                <a:lnTo>
                  <a:pt x="224178" y="155815"/>
                </a:lnTo>
                <a:lnTo>
                  <a:pt x="214880" y="158959"/>
                </a:lnTo>
                <a:lnTo>
                  <a:pt x="206111" y="159636"/>
                </a:lnTo>
                <a:lnTo>
                  <a:pt x="197904" y="157848"/>
                </a:lnTo>
                <a:lnTo>
                  <a:pt x="194945" y="156705"/>
                </a:lnTo>
                <a:lnTo>
                  <a:pt x="184404" y="154368"/>
                </a:lnTo>
                <a:lnTo>
                  <a:pt x="181978" y="154317"/>
                </a:lnTo>
                <a:lnTo>
                  <a:pt x="175653" y="154317"/>
                </a:lnTo>
                <a:lnTo>
                  <a:pt x="170345" y="159321"/>
                </a:lnTo>
                <a:lnTo>
                  <a:pt x="169926" y="165696"/>
                </a:lnTo>
                <a:lnTo>
                  <a:pt x="169341" y="173050"/>
                </a:lnTo>
                <a:lnTo>
                  <a:pt x="169786" y="173469"/>
                </a:lnTo>
                <a:lnTo>
                  <a:pt x="174091" y="177457"/>
                </a:lnTo>
                <a:lnTo>
                  <a:pt x="178117" y="181203"/>
                </a:lnTo>
                <a:lnTo>
                  <a:pt x="182295" y="183921"/>
                </a:lnTo>
                <a:lnTo>
                  <a:pt x="184594" y="185419"/>
                </a:lnTo>
                <a:lnTo>
                  <a:pt x="185978" y="187972"/>
                </a:lnTo>
                <a:lnTo>
                  <a:pt x="185978" y="190715"/>
                </a:lnTo>
                <a:lnTo>
                  <a:pt x="179926" y="207294"/>
                </a:lnTo>
                <a:lnTo>
                  <a:pt x="165422" y="215807"/>
                </a:lnTo>
                <a:lnTo>
                  <a:pt x="147943" y="218944"/>
                </a:lnTo>
                <a:lnTo>
                  <a:pt x="132969" y="219392"/>
                </a:lnTo>
                <a:lnTo>
                  <a:pt x="119244" y="219092"/>
                </a:lnTo>
                <a:lnTo>
                  <a:pt x="81851" y="203466"/>
                </a:lnTo>
                <a:lnTo>
                  <a:pt x="79895" y="197446"/>
                </a:lnTo>
                <a:lnTo>
                  <a:pt x="80416" y="190677"/>
                </a:lnTo>
                <a:lnTo>
                  <a:pt x="80632" y="188112"/>
                </a:lnTo>
                <a:lnTo>
                  <a:pt x="82029" y="185800"/>
                </a:lnTo>
                <a:lnTo>
                  <a:pt x="84201" y="184442"/>
                </a:lnTo>
                <a:lnTo>
                  <a:pt x="85979" y="183324"/>
                </a:lnTo>
                <a:lnTo>
                  <a:pt x="89166" y="180251"/>
                </a:lnTo>
                <a:lnTo>
                  <a:pt x="92227" y="177291"/>
                </a:lnTo>
                <a:lnTo>
                  <a:pt x="93827" y="175742"/>
                </a:lnTo>
                <a:lnTo>
                  <a:pt x="95542" y="174104"/>
                </a:lnTo>
                <a:lnTo>
                  <a:pt x="97320" y="172453"/>
                </a:lnTo>
                <a:lnTo>
                  <a:pt x="97129" y="170535"/>
                </a:lnTo>
                <a:lnTo>
                  <a:pt x="96862" y="168224"/>
                </a:lnTo>
                <a:lnTo>
                  <a:pt x="96583" y="166268"/>
                </a:lnTo>
                <a:lnTo>
                  <a:pt x="96088" y="159321"/>
                </a:lnTo>
                <a:lnTo>
                  <a:pt x="90792" y="154317"/>
                </a:lnTo>
                <a:lnTo>
                  <a:pt x="84455" y="154317"/>
                </a:lnTo>
                <a:lnTo>
                  <a:pt x="82105" y="154368"/>
                </a:lnTo>
                <a:lnTo>
                  <a:pt x="71424" y="156730"/>
                </a:lnTo>
                <a:lnTo>
                  <a:pt x="68592" y="157835"/>
                </a:lnTo>
                <a:lnTo>
                  <a:pt x="60361" y="159636"/>
                </a:lnTo>
                <a:lnTo>
                  <a:pt x="19561" y="139388"/>
                </a:lnTo>
                <a:lnTo>
                  <a:pt x="0" y="93789"/>
                </a:lnTo>
                <a:lnTo>
                  <a:pt x="486" y="63876"/>
                </a:lnTo>
                <a:lnTo>
                  <a:pt x="13176" y="24739"/>
                </a:lnTo>
                <a:lnTo>
                  <a:pt x="24079" y="15316"/>
                </a:lnTo>
                <a:lnTo>
                  <a:pt x="27495" y="17843"/>
                </a:lnTo>
                <a:lnTo>
                  <a:pt x="72555" y="50990"/>
                </a:lnTo>
                <a:lnTo>
                  <a:pt x="76098" y="53593"/>
                </a:lnTo>
                <a:lnTo>
                  <a:pt x="76923" y="58534"/>
                </a:lnTo>
                <a:lnTo>
                  <a:pt x="74409" y="62141"/>
                </a:lnTo>
                <a:lnTo>
                  <a:pt x="72999" y="64198"/>
                </a:lnTo>
                <a:lnTo>
                  <a:pt x="72250" y="66560"/>
                </a:lnTo>
                <a:lnTo>
                  <a:pt x="72250" y="69049"/>
                </a:lnTo>
                <a:lnTo>
                  <a:pt x="72250" y="75755"/>
                </a:lnTo>
                <a:lnTo>
                  <a:pt x="77724" y="81241"/>
                </a:lnTo>
                <a:lnTo>
                  <a:pt x="84455" y="81241"/>
                </a:lnTo>
                <a:lnTo>
                  <a:pt x="90563" y="81241"/>
                </a:lnTo>
                <a:lnTo>
                  <a:pt x="96520" y="73609"/>
                </a:lnTo>
                <a:lnTo>
                  <a:pt x="96520" y="67919"/>
                </a:lnTo>
                <a:lnTo>
                  <a:pt x="96520" y="60515"/>
                </a:lnTo>
                <a:lnTo>
                  <a:pt x="94348" y="48704"/>
                </a:lnTo>
                <a:lnTo>
                  <a:pt x="88519" y="48704"/>
                </a:lnTo>
                <a:lnTo>
                  <a:pt x="79418" y="46663"/>
                </a:lnTo>
                <a:lnTo>
                  <a:pt x="71620" y="41232"/>
                </a:lnTo>
                <a:lnTo>
                  <a:pt x="66171" y="33450"/>
                </a:lnTo>
                <a:lnTo>
                  <a:pt x="64122" y="24358"/>
                </a:lnTo>
                <a:lnTo>
                  <a:pt x="67807" y="14160"/>
                </a:lnTo>
                <a:lnTo>
                  <a:pt x="76660" y="6497"/>
                </a:lnTo>
                <a:lnTo>
                  <a:pt x="87375" y="1675"/>
                </a:lnTo>
                <a:lnTo>
                  <a:pt x="96647" y="0"/>
                </a:lnTo>
                <a:lnTo>
                  <a:pt x="106528" y="1567"/>
                </a:lnTo>
                <a:lnTo>
                  <a:pt x="116416" y="6070"/>
                </a:lnTo>
                <a:lnTo>
                  <a:pt x="125563" y="13212"/>
                </a:lnTo>
                <a:lnTo>
                  <a:pt x="133223" y="22694"/>
                </a:lnTo>
                <a:lnTo>
                  <a:pt x="140890" y="13212"/>
                </a:lnTo>
                <a:lnTo>
                  <a:pt x="150040" y="6070"/>
                </a:lnTo>
                <a:lnTo>
                  <a:pt x="159929" y="1567"/>
                </a:lnTo>
                <a:lnTo>
                  <a:pt x="169811" y="0"/>
                </a:lnTo>
                <a:lnTo>
                  <a:pt x="179081" y="1675"/>
                </a:lnTo>
                <a:lnTo>
                  <a:pt x="189791" y="6497"/>
                </a:lnTo>
                <a:lnTo>
                  <a:pt x="198640" y="14160"/>
                </a:lnTo>
                <a:lnTo>
                  <a:pt x="202323" y="24358"/>
                </a:lnTo>
                <a:lnTo>
                  <a:pt x="200274" y="33450"/>
                </a:lnTo>
                <a:lnTo>
                  <a:pt x="194825" y="41232"/>
                </a:lnTo>
                <a:lnTo>
                  <a:pt x="187027" y="46663"/>
                </a:lnTo>
                <a:lnTo>
                  <a:pt x="177927" y="48704"/>
                </a:lnTo>
                <a:lnTo>
                  <a:pt x="171513" y="48704"/>
                </a:lnTo>
                <a:lnTo>
                  <a:pt x="169811" y="62903"/>
                </a:lnTo>
                <a:lnTo>
                  <a:pt x="169811" y="70396"/>
                </a:lnTo>
                <a:lnTo>
                  <a:pt x="169811" y="75133"/>
                </a:lnTo>
                <a:lnTo>
                  <a:pt x="175717" y="81241"/>
                </a:lnTo>
                <a:lnTo>
                  <a:pt x="181991" y="81241"/>
                </a:lnTo>
                <a:lnTo>
                  <a:pt x="188734" y="81241"/>
                </a:lnTo>
                <a:lnTo>
                  <a:pt x="194195" y="75755"/>
                </a:lnTo>
                <a:lnTo>
                  <a:pt x="194195" y="69049"/>
                </a:lnTo>
                <a:lnTo>
                  <a:pt x="194195" y="66560"/>
                </a:lnTo>
                <a:lnTo>
                  <a:pt x="193446" y="64185"/>
                </a:lnTo>
                <a:lnTo>
                  <a:pt x="192036" y="62128"/>
                </a:lnTo>
                <a:lnTo>
                  <a:pt x="189522" y="58508"/>
                </a:lnTo>
                <a:lnTo>
                  <a:pt x="190360" y="53593"/>
                </a:lnTo>
                <a:lnTo>
                  <a:pt x="193903" y="50990"/>
                </a:lnTo>
                <a:lnTo>
                  <a:pt x="238950" y="17843"/>
                </a:lnTo>
                <a:lnTo>
                  <a:pt x="242404" y="15290"/>
                </a:lnTo>
                <a:lnTo>
                  <a:pt x="247218" y="15862"/>
                </a:lnTo>
                <a:lnTo>
                  <a:pt x="265977" y="63826"/>
                </a:lnTo>
                <a:lnTo>
                  <a:pt x="266458" y="93789"/>
                </a:lnTo>
                <a:lnTo>
                  <a:pt x="262904" y="111582"/>
                </a:lnTo>
                <a:lnTo>
                  <a:pt x="256454" y="126649"/>
                </a:lnTo>
                <a:lnTo>
                  <a:pt x="246884" y="139389"/>
                </a:lnTo>
                <a:lnTo>
                  <a:pt x="233972" y="150202"/>
                </a:lnTo>
                <a:close/>
              </a:path>
            </a:pathLst>
          </a:custGeom>
          <a:ln w="2412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005" y="5543886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59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587" y="5399106"/>
            <a:ext cx="506730" cy="615315"/>
          </a:xfrm>
          <a:custGeom>
            <a:avLst/>
            <a:gdLst/>
            <a:ahLst/>
            <a:cxnLst/>
            <a:rect l="l" t="t" r="r" b="b"/>
            <a:pathLst>
              <a:path w="506730" h="615314">
                <a:moveTo>
                  <a:pt x="506717" y="591184"/>
                </a:moveTo>
                <a:lnTo>
                  <a:pt x="504822" y="600575"/>
                </a:lnTo>
                <a:lnTo>
                  <a:pt x="499654" y="608245"/>
                </a:lnTo>
                <a:lnTo>
                  <a:pt x="491988" y="613418"/>
                </a:lnTo>
                <a:lnTo>
                  <a:pt x="482600" y="615314"/>
                </a:lnTo>
                <a:lnTo>
                  <a:pt x="24117" y="615314"/>
                </a:lnTo>
                <a:lnTo>
                  <a:pt x="14728" y="613418"/>
                </a:lnTo>
                <a:lnTo>
                  <a:pt x="7062" y="608245"/>
                </a:lnTo>
                <a:lnTo>
                  <a:pt x="1894" y="600575"/>
                </a:lnTo>
                <a:lnTo>
                  <a:pt x="0" y="591184"/>
                </a:lnTo>
                <a:lnTo>
                  <a:pt x="0" y="24129"/>
                </a:lnTo>
                <a:lnTo>
                  <a:pt x="1894" y="14739"/>
                </a:lnTo>
                <a:lnTo>
                  <a:pt x="7062" y="7069"/>
                </a:lnTo>
                <a:lnTo>
                  <a:pt x="14728" y="1896"/>
                </a:lnTo>
                <a:lnTo>
                  <a:pt x="24117" y="0"/>
                </a:lnTo>
                <a:lnTo>
                  <a:pt x="482600" y="0"/>
                </a:lnTo>
                <a:lnTo>
                  <a:pt x="491988" y="1896"/>
                </a:lnTo>
                <a:lnTo>
                  <a:pt x="499654" y="7069"/>
                </a:lnTo>
                <a:lnTo>
                  <a:pt x="504822" y="14739"/>
                </a:lnTo>
                <a:lnTo>
                  <a:pt x="506717" y="24129"/>
                </a:lnTo>
                <a:lnTo>
                  <a:pt x="506717" y="591184"/>
                </a:lnTo>
                <a:close/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9492" y="5905839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235" y="0"/>
                </a:lnTo>
              </a:path>
            </a:pathLst>
          </a:custGeom>
          <a:ln w="2413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2971" y="5399109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325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94432" y="584046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3014" y="46507"/>
                </a:moveTo>
                <a:lnTo>
                  <a:pt x="89359" y="64607"/>
                </a:lnTo>
                <a:lnTo>
                  <a:pt x="79390" y="79390"/>
                </a:lnTo>
                <a:lnTo>
                  <a:pt x="64607" y="89359"/>
                </a:lnTo>
                <a:lnTo>
                  <a:pt x="46507" y="93014"/>
                </a:lnTo>
                <a:lnTo>
                  <a:pt x="28407" y="89359"/>
                </a:lnTo>
                <a:lnTo>
                  <a:pt x="13623" y="79390"/>
                </a:lnTo>
                <a:lnTo>
                  <a:pt x="3655" y="64607"/>
                </a:lnTo>
                <a:lnTo>
                  <a:pt x="0" y="46507"/>
                </a:lnTo>
                <a:lnTo>
                  <a:pt x="3655" y="28407"/>
                </a:lnTo>
                <a:lnTo>
                  <a:pt x="13623" y="13623"/>
                </a:lnTo>
                <a:lnTo>
                  <a:pt x="28407" y="3655"/>
                </a:lnTo>
                <a:lnTo>
                  <a:pt x="46507" y="0"/>
                </a:lnTo>
                <a:lnTo>
                  <a:pt x="64607" y="3655"/>
                </a:lnTo>
                <a:lnTo>
                  <a:pt x="79390" y="13623"/>
                </a:lnTo>
                <a:lnTo>
                  <a:pt x="89359" y="28407"/>
                </a:lnTo>
                <a:lnTo>
                  <a:pt x="93014" y="46507"/>
                </a:lnTo>
                <a:close/>
              </a:path>
            </a:pathLst>
          </a:custGeom>
          <a:ln w="2413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6477" y="5456801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4">
                <a:moveTo>
                  <a:pt x="0" y="0"/>
                </a:moveTo>
                <a:lnTo>
                  <a:pt x="0" y="558063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06064" y="5619564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5">
                <a:moveTo>
                  <a:pt x="255777" y="0"/>
                </a:move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06064" y="5700946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5">
                <a:moveTo>
                  <a:pt x="255777" y="0"/>
                </a:move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7207" y="588697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635" y="0"/>
                </a:moveTo>
                <a:lnTo>
                  <a:pt x="0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1429" y="5398673"/>
            <a:ext cx="465455" cy="616585"/>
          </a:xfrm>
          <a:custGeom>
            <a:avLst/>
            <a:gdLst/>
            <a:ahLst/>
            <a:cxnLst/>
            <a:rect l="l" t="t" r="r" b="b"/>
            <a:pathLst>
              <a:path w="465455" h="616585">
                <a:moveTo>
                  <a:pt x="0" y="616191"/>
                </a:moveTo>
                <a:lnTo>
                  <a:pt x="0" y="104635"/>
                </a:lnTo>
                <a:lnTo>
                  <a:pt x="104635" y="0"/>
                </a:lnTo>
                <a:lnTo>
                  <a:pt x="441794" y="0"/>
                </a:lnTo>
                <a:lnTo>
                  <a:pt x="450845" y="2041"/>
                </a:lnTo>
                <a:lnTo>
                  <a:pt x="458236" y="7610"/>
                </a:lnTo>
                <a:lnTo>
                  <a:pt x="463220" y="15869"/>
                </a:lnTo>
                <a:lnTo>
                  <a:pt x="465048" y="25984"/>
                </a:lnTo>
                <a:lnTo>
                  <a:pt x="465048" y="58127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1429" y="539867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635" y="0"/>
                </a:moveTo>
                <a:lnTo>
                  <a:pt x="104635" y="104635"/>
                </a:lnTo>
                <a:lnTo>
                  <a:pt x="0" y="104635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01429" y="6014864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415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00969" y="5653524"/>
            <a:ext cx="217804" cy="154940"/>
          </a:xfrm>
          <a:custGeom>
            <a:avLst/>
            <a:gdLst/>
            <a:ahLst/>
            <a:cxnLst/>
            <a:rect l="l" t="t" r="r" b="b"/>
            <a:pathLst>
              <a:path w="217805" h="154939">
                <a:moveTo>
                  <a:pt x="0" y="88912"/>
                </a:moveTo>
                <a:lnTo>
                  <a:pt x="69037" y="154838"/>
                </a:lnTo>
                <a:lnTo>
                  <a:pt x="217335" y="0"/>
                </a:lnTo>
              </a:path>
            </a:pathLst>
          </a:custGeom>
          <a:ln w="1856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31663" y="5727822"/>
            <a:ext cx="167640" cy="19050"/>
          </a:xfrm>
          <a:custGeom>
            <a:avLst/>
            <a:gdLst/>
            <a:ahLst/>
            <a:cxnLst/>
            <a:rect l="l" t="t" r="r" b="b"/>
            <a:pathLst>
              <a:path w="167639" h="19050">
                <a:moveTo>
                  <a:pt x="0" y="18567"/>
                </a:moveTo>
                <a:lnTo>
                  <a:pt x="167157" y="18567"/>
                </a:lnTo>
                <a:lnTo>
                  <a:pt x="167157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31663" y="579282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18567"/>
                </a:moveTo>
                <a:lnTo>
                  <a:pt x="65011" y="18567"/>
                </a:lnTo>
                <a:lnTo>
                  <a:pt x="65011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21693" y="5783536"/>
            <a:ext cx="55880" cy="121285"/>
          </a:xfrm>
          <a:custGeom>
            <a:avLst/>
            <a:gdLst/>
            <a:ahLst/>
            <a:cxnLst/>
            <a:rect l="l" t="t" r="r" b="b"/>
            <a:pathLst>
              <a:path w="55880" h="121285">
                <a:moveTo>
                  <a:pt x="55714" y="0"/>
                </a:moveTo>
                <a:lnTo>
                  <a:pt x="55714" y="99961"/>
                </a:lnTo>
                <a:lnTo>
                  <a:pt x="54254" y="108044"/>
                </a:lnTo>
                <a:lnTo>
                  <a:pt x="50274" y="114644"/>
                </a:lnTo>
                <a:lnTo>
                  <a:pt x="44372" y="119094"/>
                </a:lnTo>
                <a:lnTo>
                  <a:pt x="37147" y="120726"/>
                </a:lnTo>
                <a:lnTo>
                  <a:pt x="0" y="120726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48085" y="5569948"/>
            <a:ext cx="529590" cy="334645"/>
          </a:xfrm>
          <a:custGeom>
            <a:avLst/>
            <a:gdLst/>
            <a:ahLst/>
            <a:cxnLst/>
            <a:rect l="l" t="t" r="r" b="b"/>
            <a:pathLst>
              <a:path w="529589" h="334645">
                <a:moveTo>
                  <a:pt x="482892" y="334314"/>
                </a:moveTo>
                <a:lnTo>
                  <a:pt x="18580" y="334314"/>
                </a:lnTo>
                <a:lnTo>
                  <a:pt x="11347" y="332683"/>
                </a:lnTo>
                <a:lnTo>
                  <a:pt x="5441" y="328233"/>
                </a:lnTo>
                <a:lnTo>
                  <a:pt x="1460" y="321632"/>
                </a:lnTo>
                <a:lnTo>
                  <a:pt x="0" y="313550"/>
                </a:lnTo>
                <a:lnTo>
                  <a:pt x="0" y="83578"/>
                </a:lnTo>
                <a:lnTo>
                  <a:pt x="83578" y="0"/>
                </a:lnTo>
                <a:lnTo>
                  <a:pt x="510755" y="0"/>
                </a:lnTo>
                <a:lnTo>
                  <a:pt x="517980" y="1631"/>
                </a:lnTo>
                <a:lnTo>
                  <a:pt x="523882" y="6081"/>
                </a:lnTo>
                <a:lnTo>
                  <a:pt x="527863" y="12681"/>
                </a:lnTo>
                <a:lnTo>
                  <a:pt x="529323" y="20764"/>
                </a:lnTo>
                <a:lnTo>
                  <a:pt x="529323" y="46431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48085" y="556994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578" y="0"/>
                </a:moveTo>
                <a:lnTo>
                  <a:pt x="83578" y="83578"/>
                </a:lnTo>
                <a:lnTo>
                  <a:pt x="0" y="83578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00969" y="5653524"/>
            <a:ext cx="217804" cy="154940"/>
          </a:xfrm>
          <a:custGeom>
            <a:avLst/>
            <a:gdLst/>
            <a:ahLst/>
            <a:cxnLst/>
            <a:rect l="l" t="t" r="r" b="b"/>
            <a:pathLst>
              <a:path w="217805" h="154939">
                <a:moveTo>
                  <a:pt x="0" y="88912"/>
                </a:moveTo>
                <a:lnTo>
                  <a:pt x="69037" y="154838"/>
                </a:lnTo>
                <a:lnTo>
                  <a:pt x="217335" y="0"/>
                </a:lnTo>
              </a:path>
            </a:pathLst>
          </a:custGeom>
          <a:ln w="1856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31663" y="5727822"/>
            <a:ext cx="167640" cy="19050"/>
          </a:xfrm>
          <a:custGeom>
            <a:avLst/>
            <a:gdLst/>
            <a:ahLst/>
            <a:cxnLst/>
            <a:rect l="l" t="t" r="r" b="b"/>
            <a:pathLst>
              <a:path w="167639" h="19050">
                <a:moveTo>
                  <a:pt x="0" y="18567"/>
                </a:moveTo>
                <a:lnTo>
                  <a:pt x="167157" y="18567"/>
                </a:lnTo>
                <a:lnTo>
                  <a:pt x="167157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31663" y="579282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18567"/>
                </a:moveTo>
                <a:lnTo>
                  <a:pt x="65011" y="18567"/>
                </a:lnTo>
                <a:lnTo>
                  <a:pt x="65011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21693" y="5783536"/>
            <a:ext cx="55880" cy="121285"/>
          </a:xfrm>
          <a:custGeom>
            <a:avLst/>
            <a:gdLst/>
            <a:ahLst/>
            <a:cxnLst/>
            <a:rect l="l" t="t" r="r" b="b"/>
            <a:pathLst>
              <a:path w="55880" h="121285">
                <a:moveTo>
                  <a:pt x="55714" y="0"/>
                </a:moveTo>
                <a:lnTo>
                  <a:pt x="55714" y="99961"/>
                </a:lnTo>
                <a:lnTo>
                  <a:pt x="54254" y="108044"/>
                </a:lnTo>
                <a:lnTo>
                  <a:pt x="50274" y="114644"/>
                </a:lnTo>
                <a:lnTo>
                  <a:pt x="44372" y="119094"/>
                </a:lnTo>
                <a:lnTo>
                  <a:pt x="37147" y="120726"/>
                </a:lnTo>
                <a:lnTo>
                  <a:pt x="0" y="120726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48085" y="5569948"/>
            <a:ext cx="529590" cy="334645"/>
          </a:xfrm>
          <a:custGeom>
            <a:avLst/>
            <a:gdLst/>
            <a:ahLst/>
            <a:cxnLst/>
            <a:rect l="l" t="t" r="r" b="b"/>
            <a:pathLst>
              <a:path w="529589" h="334645">
                <a:moveTo>
                  <a:pt x="482892" y="334314"/>
                </a:moveTo>
                <a:lnTo>
                  <a:pt x="18580" y="334314"/>
                </a:lnTo>
                <a:lnTo>
                  <a:pt x="11347" y="332683"/>
                </a:lnTo>
                <a:lnTo>
                  <a:pt x="5441" y="328233"/>
                </a:lnTo>
                <a:lnTo>
                  <a:pt x="1460" y="321632"/>
                </a:lnTo>
                <a:lnTo>
                  <a:pt x="0" y="313550"/>
                </a:lnTo>
                <a:lnTo>
                  <a:pt x="0" y="83578"/>
                </a:lnTo>
                <a:lnTo>
                  <a:pt x="83578" y="0"/>
                </a:lnTo>
                <a:lnTo>
                  <a:pt x="510755" y="0"/>
                </a:lnTo>
                <a:lnTo>
                  <a:pt x="517980" y="1631"/>
                </a:lnTo>
                <a:lnTo>
                  <a:pt x="523882" y="6081"/>
                </a:lnTo>
                <a:lnTo>
                  <a:pt x="527863" y="12681"/>
                </a:lnTo>
                <a:lnTo>
                  <a:pt x="529323" y="20764"/>
                </a:lnTo>
                <a:lnTo>
                  <a:pt x="529323" y="46431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48085" y="556994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578" y="0"/>
                </a:moveTo>
                <a:lnTo>
                  <a:pt x="83578" y="83578"/>
                </a:lnTo>
                <a:lnTo>
                  <a:pt x="0" y="83578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00969" y="5653524"/>
            <a:ext cx="217804" cy="154940"/>
          </a:xfrm>
          <a:custGeom>
            <a:avLst/>
            <a:gdLst/>
            <a:ahLst/>
            <a:cxnLst/>
            <a:rect l="l" t="t" r="r" b="b"/>
            <a:pathLst>
              <a:path w="217805" h="154939">
                <a:moveTo>
                  <a:pt x="0" y="88912"/>
                </a:moveTo>
                <a:lnTo>
                  <a:pt x="69037" y="154838"/>
                </a:lnTo>
                <a:lnTo>
                  <a:pt x="217335" y="0"/>
                </a:lnTo>
              </a:path>
            </a:pathLst>
          </a:custGeom>
          <a:ln w="1856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31663" y="5727822"/>
            <a:ext cx="167640" cy="19050"/>
          </a:xfrm>
          <a:custGeom>
            <a:avLst/>
            <a:gdLst/>
            <a:ahLst/>
            <a:cxnLst/>
            <a:rect l="l" t="t" r="r" b="b"/>
            <a:pathLst>
              <a:path w="167639" h="19050">
                <a:moveTo>
                  <a:pt x="0" y="18567"/>
                </a:moveTo>
                <a:lnTo>
                  <a:pt x="167157" y="18567"/>
                </a:lnTo>
                <a:lnTo>
                  <a:pt x="167157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31663" y="579282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18567"/>
                </a:moveTo>
                <a:lnTo>
                  <a:pt x="65011" y="18567"/>
                </a:lnTo>
                <a:lnTo>
                  <a:pt x="65011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21693" y="5783536"/>
            <a:ext cx="55880" cy="121285"/>
          </a:xfrm>
          <a:custGeom>
            <a:avLst/>
            <a:gdLst/>
            <a:ahLst/>
            <a:cxnLst/>
            <a:rect l="l" t="t" r="r" b="b"/>
            <a:pathLst>
              <a:path w="55880" h="121285">
                <a:moveTo>
                  <a:pt x="55714" y="0"/>
                </a:moveTo>
                <a:lnTo>
                  <a:pt x="55714" y="99961"/>
                </a:lnTo>
                <a:lnTo>
                  <a:pt x="54254" y="108044"/>
                </a:lnTo>
                <a:lnTo>
                  <a:pt x="50274" y="114644"/>
                </a:lnTo>
                <a:lnTo>
                  <a:pt x="44372" y="119094"/>
                </a:lnTo>
                <a:lnTo>
                  <a:pt x="37147" y="120726"/>
                </a:lnTo>
                <a:lnTo>
                  <a:pt x="0" y="120726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48085" y="5569948"/>
            <a:ext cx="529590" cy="334645"/>
          </a:xfrm>
          <a:custGeom>
            <a:avLst/>
            <a:gdLst/>
            <a:ahLst/>
            <a:cxnLst/>
            <a:rect l="l" t="t" r="r" b="b"/>
            <a:pathLst>
              <a:path w="529589" h="334645">
                <a:moveTo>
                  <a:pt x="482892" y="334314"/>
                </a:moveTo>
                <a:lnTo>
                  <a:pt x="18580" y="334314"/>
                </a:lnTo>
                <a:lnTo>
                  <a:pt x="11347" y="332683"/>
                </a:lnTo>
                <a:lnTo>
                  <a:pt x="5441" y="328233"/>
                </a:lnTo>
                <a:lnTo>
                  <a:pt x="1460" y="321632"/>
                </a:lnTo>
                <a:lnTo>
                  <a:pt x="0" y="313550"/>
                </a:lnTo>
                <a:lnTo>
                  <a:pt x="0" y="83578"/>
                </a:lnTo>
                <a:lnTo>
                  <a:pt x="83578" y="0"/>
                </a:lnTo>
                <a:lnTo>
                  <a:pt x="510755" y="0"/>
                </a:lnTo>
                <a:lnTo>
                  <a:pt x="517980" y="1631"/>
                </a:lnTo>
                <a:lnTo>
                  <a:pt x="523882" y="6081"/>
                </a:lnTo>
                <a:lnTo>
                  <a:pt x="527863" y="12681"/>
                </a:lnTo>
                <a:lnTo>
                  <a:pt x="529323" y="20764"/>
                </a:lnTo>
                <a:lnTo>
                  <a:pt x="529323" y="46431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48085" y="556994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578" y="0"/>
                </a:moveTo>
                <a:lnTo>
                  <a:pt x="83578" y="83578"/>
                </a:lnTo>
                <a:lnTo>
                  <a:pt x="0" y="83578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00969" y="5653524"/>
            <a:ext cx="217804" cy="154940"/>
          </a:xfrm>
          <a:custGeom>
            <a:avLst/>
            <a:gdLst/>
            <a:ahLst/>
            <a:cxnLst/>
            <a:rect l="l" t="t" r="r" b="b"/>
            <a:pathLst>
              <a:path w="217805" h="154939">
                <a:moveTo>
                  <a:pt x="0" y="88912"/>
                </a:moveTo>
                <a:lnTo>
                  <a:pt x="69037" y="154838"/>
                </a:lnTo>
                <a:lnTo>
                  <a:pt x="217335" y="0"/>
                </a:lnTo>
              </a:path>
            </a:pathLst>
          </a:custGeom>
          <a:ln w="1856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31663" y="5727822"/>
            <a:ext cx="167640" cy="19050"/>
          </a:xfrm>
          <a:custGeom>
            <a:avLst/>
            <a:gdLst/>
            <a:ahLst/>
            <a:cxnLst/>
            <a:rect l="l" t="t" r="r" b="b"/>
            <a:pathLst>
              <a:path w="167639" h="19050">
                <a:moveTo>
                  <a:pt x="0" y="18567"/>
                </a:moveTo>
                <a:lnTo>
                  <a:pt x="167157" y="18567"/>
                </a:lnTo>
                <a:lnTo>
                  <a:pt x="167157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31663" y="579282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18567"/>
                </a:moveTo>
                <a:lnTo>
                  <a:pt x="65011" y="18567"/>
                </a:lnTo>
                <a:lnTo>
                  <a:pt x="65011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21693" y="5783536"/>
            <a:ext cx="55880" cy="121285"/>
          </a:xfrm>
          <a:custGeom>
            <a:avLst/>
            <a:gdLst/>
            <a:ahLst/>
            <a:cxnLst/>
            <a:rect l="l" t="t" r="r" b="b"/>
            <a:pathLst>
              <a:path w="55880" h="121285">
                <a:moveTo>
                  <a:pt x="55714" y="0"/>
                </a:moveTo>
                <a:lnTo>
                  <a:pt x="55714" y="99961"/>
                </a:lnTo>
                <a:lnTo>
                  <a:pt x="54254" y="108044"/>
                </a:lnTo>
                <a:lnTo>
                  <a:pt x="50274" y="114644"/>
                </a:lnTo>
                <a:lnTo>
                  <a:pt x="44372" y="119094"/>
                </a:lnTo>
                <a:lnTo>
                  <a:pt x="37147" y="120726"/>
                </a:lnTo>
                <a:lnTo>
                  <a:pt x="0" y="120726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48085" y="5569948"/>
            <a:ext cx="529590" cy="334645"/>
          </a:xfrm>
          <a:custGeom>
            <a:avLst/>
            <a:gdLst/>
            <a:ahLst/>
            <a:cxnLst/>
            <a:rect l="l" t="t" r="r" b="b"/>
            <a:pathLst>
              <a:path w="529589" h="334645">
                <a:moveTo>
                  <a:pt x="482892" y="334314"/>
                </a:moveTo>
                <a:lnTo>
                  <a:pt x="18580" y="334314"/>
                </a:lnTo>
                <a:lnTo>
                  <a:pt x="11347" y="332683"/>
                </a:lnTo>
                <a:lnTo>
                  <a:pt x="5441" y="328233"/>
                </a:lnTo>
                <a:lnTo>
                  <a:pt x="1460" y="321632"/>
                </a:lnTo>
                <a:lnTo>
                  <a:pt x="0" y="313550"/>
                </a:lnTo>
                <a:lnTo>
                  <a:pt x="0" y="83578"/>
                </a:lnTo>
                <a:lnTo>
                  <a:pt x="83578" y="0"/>
                </a:lnTo>
                <a:lnTo>
                  <a:pt x="510755" y="0"/>
                </a:lnTo>
                <a:lnTo>
                  <a:pt x="517980" y="1631"/>
                </a:lnTo>
                <a:lnTo>
                  <a:pt x="523882" y="6081"/>
                </a:lnTo>
                <a:lnTo>
                  <a:pt x="527863" y="12681"/>
                </a:lnTo>
                <a:lnTo>
                  <a:pt x="529323" y="20764"/>
                </a:lnTo>
                <a:lnTo>
                  <a:pt x="529323" y="46431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48085" y="556994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578" y="0"/>
                </a:moveTo>
                <a:lnTo>
                  <a:pt x="83578" y="83578"/>
                </a:lnTo>
                <a:lnTo>
                  <a:pt x="0" y="83578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00969" y="5653524"/>
            <a:ext cx="217804" cy="154940"/>
          </a:xfrm>
          <a:custGeom>
            <a:avLst/>
            <a:gdLst/>
            <a:ahLst/>
            <a:cxnLst/>
            <a:rect l="l" t="t" r="r" b="b"/>
            <a:pathLst>
              <a:path w="217805" h="154939">
                <a:moveTo>
                  <a:pt x="0" y="88912"/>
                </a:moveTo>
                <a:lnTo>
                  <a:pt x="69037" y="154838"/>
                </a:lnTo>
                <a:lnTo>
                  <a:pt x="217335" y="0"/>
                </a:lnTo>
              </a:path>
            </a:pathLst>
          </a:custGeom>
          <a:ln w="1856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31663" y="5727822"/>
            <a:ext cx="167640" cy="19050"/>
          </a:xfrm>
          <a:custGeom>
            <a:avLst/>
            <a:gdLst/>
            <a:ahLst/>
            <a:cxnLst/>
            <a:rect l="l" t="t" r="r" b="b"/>
            <a:pathLst>
              <a:path w="167639" h="19050">
                <a:moveTo>
                  <a:pt x="0" y="18567"/>
                </a:moveTo>
                <a:lnTo>
                  <a:pt x="167157" y="18567"/>
                </a:lnTo>
                <a:lnTo>
                  <a:pt x="167157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31663" y="579282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18567"/>
                </a:moveTo>
                <a:lnTo>
                  <a:pt x="65011" y="18567"/>
                </a:lnTo>
                <a:lnTo>
                  <a:pt x="65011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21693" y="5783536"/>
            <a:ext cx="55880" cy="121285"/>
          </a:xfrm>
          <a:custGeom>
            <a:avLst/>
            <a:gdLst/>
            <a:ahLst/>
            <a:cxnLst/>
            <a:rect l="l" t="t" r="r" b="b"/>
            <a:pathLst>
              <a:path w="55880" h="121285">
                <a:moveTo>
                  <a:pt x="55714" y="0"/>
                </a:moveTo>
                <a:lnTo>
                  <a:pt x="55714" y="99961"/>
                </a:lnTo>
                <a:lnTo>
                  <a:pt x="54254" y="108044"/>
                </a:lnTo>
                <a:lnTo>
                  <a:pt x="50274" y="114644"/>
                </a:lnTo>
                <a:lnTo>
                  <a:pt x="44372" y="119094"/>
                </a:lnTo>
                <a:lnTo>
                  <a:pt x="37147" y="120726"/>
                </a:lnTo>
                <a:lnTo>
                  <a:pt x="0" y="120726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48085" y="5569948"/>
            <a:ext cx="529590" cy="334645"/>
          </a:xfrm>
          <a:custGeom>
            <a:avLst/>
            <a:gdLst/>
            <a:ahLst/>
            <a:cxnLst/>
            <a:rect l="l" t="t" r="r" b="b"/>
            <a:pathLst>
              <a:path w="529589" h="334645">
                <a:moveTo>
                  <a:pt x="482892" y="334314"/>
                </a:moveTo>
                <a:lnTo>
                  <a:pt x="18580" y="334314"/>
                </a:lnTo>
                <a:lnTo>
                  <a:pt x="11347" y="332683"/>
                </a:lnTo>
                <a:lnTo>
                  <a:pt x="5441" y="328233"/>
                </a:lnTo>
                <a:lnTo>
                  <a:pt x="1460" y="321632"/>
                </a:lnTo>
                <a:lnTo>
                  <a:pt x="0" y="313550"/>
                </a:lnTo>
                <a:lnTo>
                  <a:pt x="0" y="83578"/>
                </a:lnTo>
                <a:lnTo>
                  <a:pt x="83578" y="0"/>
                </a:lnTo>
                <a:lnTo>
                  <a:pt x="510755" y="0"/>
                </a:lnTo>
                <a:lnTo>
                  <a:pt x="517980" y="1631"/>
                </a:lnTo>
                <a:lnTo>
                  <a:pt x="523882" y="6081"/>
                </a:lnTo>
                <a:lnTo>
                  <a:pt x="527863" y="12681"/>
                </a:lnTo>
                <a:lnTo>
                  <a:pt x="529323" y="20764"/>
                </a:lnTo>
                <a:lnTo>
                  <a:pt x="529323" y="46431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48085" y="556994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578" y="0"/>
                </a:moveTo>
                <a:lnTo>
                  <a:pt x="83578" y="83578"/>
                </a:lnTo>
                <a:lnTo>
                  <a:pt x="0" y="83578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00969" y="5653524"/>
            <a:ext cx="217804" cy="154940"/>
          </a:xfrm>
          <a:custGeom>
            <a:avLst/>
            <a:gdLst/>
            <a:ahLst/>
            <a:cxnLst/>
            <a:rect l="l" t="t" r="r" b="b"/>
            <a:pathLst>
              <a:path w="217805" h="154939">
                <a:moveTo>
                  <a:pt x="0" y="88912"/>
                </a:moveTo>
                <a:lnTo>
                  <a:pt x="69037" y="154838"/>
                </a:lnTo>
                <a:lnTo>
                  <a:pt x="217335" y="0"/>
                </a:lnTo>
              </a:path>
            </a:pathLst>
          </a:custGeom>
          <a:ln w="1856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31663" y="5727822"/>
            <a:ext cx="167640" cy="19050"/>
          </a:xfrm>
          <a:custGeom>
            <a:avLst/>
            <a:gdLst/>
            <a:ahLst/>
            <a:cxnLst/>
            <a:rect l="l" t="t" r="r" b="b"/>
            <a:pathLst>
              <a:path w="167639" h="19050">
                <a:moveTo>
                  <a:pt x="0" y="18567"/>
                </a:moveTo>
                <a:lnTo>
                  <a:pt x="167157" y="18567"/>
                </a:lnTo>
                <a:lnTo>
                  <a:pt x="167157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31663" y="579282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0" y="18567"/>
                </a:moveTo>
                <a:lnTo>
                  <a:pt x="65011" y="18567"/>
                </a:lnTo>
                <a:lnTo>
                  <a:pt x="65011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21693" y="5783536"/>
            <a:ext cx="55880" cy="121285"/>
          </a:xfrm>
          <a:custGeom>
            <a:avLst/>
            <a:gdLst/>
            <a:ahLst/>
            <a:cxnLst/>
            <a:rect l="l" t="t" r="r" b="b"/>
            <a:pathLst>
              <a:path w="55880" h="121285">
                <a:moveTo>
                  <a:pt x="55714" y="0"/>
                </a:moveTo>
                <a:lnTo>
                  <a:pt x="55714" y="99961"/>
                </a:lnTo>
                <a:lnTo>
                  <a:pt x="54254" y="108044"/>
                </a:lnTo>
                <a:lnTo>
                  <a:pt x="50274" y="114644"/>
                </a:lnTo>
                <a:lnTo>
                  <a:pt x="44372" y="119094"/>
                </a:lnTo>
                <a:lnTo>
                  <a:pt x="37147" y="120726"/>
                </a:lnTo>
                <a:lnTo>
                  <a:pt x="0" y="120726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48085" y="5569948"/>
            <a:ext cx="529590" cy="334645"/>
          </a:xfrm>
          <a:custGeom>
            <a:avLst/>
            <a:gdLst/>
            <a:ahLst/>
            <a:cxnLst/>
            <a:rect l="l" t="t" r="r" b="b"/>
            <a:pathLst>
              <a:path w="529589" h="334645">
                <a:moveTo>
                  <a:pt x="482892" y="334314"/>
                </a:moveTo>
                <a:lnTo>
                  <a:pt x="18580" y="334314"/>
                </a:lnTo>
                <a:lnTo>
                  <a:pt x="11347" y="332683"/>
                </a:lnTo>
                <a:lnTo>
                  <a:pt x="5441" y="328233"/>
                </a:lnTo>
                <a:lnTo>
                  <a:pt x="1460" y="321632"/>
                </a:lnTo>
                <a:lnTo>
                  <a:pt x="0" y="313550"/>
                </a:lnTo>
                <a:lnTo>
                  <a:pt x="0" y="83578"/>
                </a:lnTo>
                <a:lnTo>
                  <a:pt x="83578" y="0"/>
                </a:lnTo>
                <a:lnTo>
                  <a:pt x="510755" y="0"/>
                </a:lnTo>
                <a:lnTo>
                  <a:pt x="517980" y="1631"/>
                </a:lnTo>
                <a:lnTo>
                  <a:pt x="523882" y="6081"/>
                </a:lnTo>
                <a:lnTo>
                  <a:pt x="527863" y="12681"/>
                </a:lnTo>
                <a:lnTo>
                  <a:pt x="529323" y="20764"/>
                </a:lnTo>
                <a:lnTo>
                  <a:pt x="529323" y="46431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48085" y="556994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578" y="0"/>
                </a:moveTo>
                <a:lnTo>
                  <a:pt x="83578" y="83578"/>
                </a:lnTo>
                <a:lnTo>
                  <a:pt x="0" y="83578"/>
                </a:lnTo>
              </a:path>
            </a:pathLst>
          </a:custGeom>
          <a:ln w="18567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38789" y="573710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89589" y="568630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99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07651" y="573710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58451" y="568630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99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8" name="object 12"/>
          <p:cNvSpPr txBox="1"/>
          <p:nvPr/>
        </p:nvSpPr>
        <p:spPr>
          <a:xfrm>
            <a:off x="753654" y="2127289"/>
            <a:ext cx="14179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solidFill>
                  <a:srgbClr val="00377B"/>
                </a:solidFill>
                <a:latin typeface="Arial"/>
                <a:cs typeface="Arial"/>
              </a:rPr>
              <a:t>От 10%*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817" y="239658"/>
            <a:ext cx="42976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30" dirty="0">
                <a:solidFill>
                  <a:srgbClr val="00377B"/>
                </a:solidFill>
                <a:latin typeface="Arial"/>
                <a:cs typeface="Arial"/>
              </a:rPr>
              <a:t>ПРОГРАММА </a:t>
            </a:r>
            <a:r>
              <a:rPr sz="2400" b="1" spc="-15" dirty="0">
                <a:solidFill>
                  <a:srgbClr val="00377B"/>
                </a:solidFill>
                <a:latin typeface="Arial"/>
                <a:cs typeface="Arial"/>
              </a:rPr>
              <a:t>«ЛЮДИ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ДЕЛА</a:t>
            </a:r>
            <a:r>
              <a:rPr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060" y="3443453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817" y="3118544"/>
            <a:ext cx="1766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377B"/>
                </a:solidFill>
                <a:latin typeface="Arial"/>
                <a:cs typeface="Arial"/>
              </a:rPr>
              <a:t>Цели</a:t>
            </a:r>
            <a:r>
              <a:rPr sz="1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кредитования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7198" y="3443453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3955" y="3118544"/>
            <a:ext cx="27590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Дополнительные</a:t>
            </a:r>
            <a:r>
              <a:rPr sz="1400" b="1" spc="-4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особенности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77225" y="7227828"/>
            <a:ext cx="1765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spc="-5" dirty="0">
                <a:solidFill>
                  <a:srgbClr val="58595B"/>
                </a:solidFill>
                <a:latin typeface="Arial"/>
                <a:cs typeface="Arial"/>
              </a:rPr>
              <a:t>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520" y="1994141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45"/>
              </a:spcBef>
            </a:pP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9,1%*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902" y="3706102"/>
            <a:ext cx="27038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Приобретение </a:t>
            </a:r>
            <a:r>
              <a:rPr sz="1200" b="1" spc="-10" dirty="0">
                <a:solidFill>
                  <a:srgbClr val="00377B"/>
                </a:solidFill>
                <a:latin typeface="Arial"/>
                <a:cs typeface="Arial"/>
              </a:rPr>
              <a:t>строящегося</a:t>
            </a: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жилья: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902" y="4071861"/>
            <a:ext cx="10541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Квартиры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Апа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аменты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902" y="4620502"/>
            <a:ext cx="23876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Приобретение </a:t>
            </a:r>
            <a:r>
              <a:rPr sz="1200" b="1" spc="-15" dirty="0">
                <a:solidFill>
                  <a:srgbClr val="00377B"/>
                </a:solidFill>
                <a:latin typeface="Arial"/>
                <a:cs typeface="Arial"/>
              </a:rPr>
              <a:t>готового</a:t>
            </a:r>
            <a:r>
              <a:rPr sz="1200" b="1" spc="-5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жилья: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902" y="4986262"/>
            <a:ext cx="1069340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Квартиры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Апартаменты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Таунхаус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Дом с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землей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3955" y="3706102"/>
            <a:ext cx="3584575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Кредит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предоставляется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заемщикам,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трудящимся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 следующих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сферах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деятельности: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Здравоохранение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Управление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Образование</a:t>
            </a:r>
            <a:endParaRPr sz="1200" dirty="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Правоохранительные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органы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817" y="6788552"/>
            <a:ext cx="484187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565" algn="l"/>
              </a:tabLst>
            </a:pPr>
            <a:r>
              <a:rPr sz="750" spc="-5" dirty="0">
                <a:latin typeface="Arial"/>
                <a:cs typeface="Arial"/>
              </a:rPr>
              <a:t>*	</a:t>
            </a:r>
            <a:r>
              <a:rPr sz="750" spc="15" dirty="0">
                <a:latin typeface="Arial"/>
                <a:cs typeface="Arial"/>
              </a:rPr>
              <a:t>Процентная ставка указана </a:t>
            </a:r>
            <a:r>
              <a:rPr sz="750" spc="10" dirty="0">
                <a:latin typeface="Arial"/>
                <a:cs typeface="Arial"/>
              </a:rPr>
              <a:t>при </a:t>
            </a:r>
            <a:r>
              <a:rPr sz="750" spc="15" dirty="0">
                <a:latin typeface="Arial"/>
                <a:cs typeface="Arial"/>
              </a:rPr>
              <a:t>оформлении комплексного</a:t>
            </a:r>
            <a:r>
              <a:rPr sz="750" spc="-7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страхования.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**    </a:t>
            </a:r>
            <a:r>
              <a:rPr sz="750" spc="15" dirty="0">
                <a:latin typeface="Arial"/>
                <a:cs typeface="Arial"/>
              </a:rPr>
              <a:t>Для зарплатных клиентов, </a:t>
            </a:r>
            <a:r>
              <a:rPr sz="750" spc="-5" dirty="0">
                <a:latin typeface="Arial"/>
                <a:cs typeface="Arial"/>
              </a:rPr>
              <a:t>а </a:t>
            </a:r>
            <a:r>
              <a:rPr sz="750" spc="10" dirty="0">
                <a:latin typeface="Arial"/>
                <a:cs typeface="Arial"/>
              </a:rPr>
              <a:t>так </a:t>
            </a:r>
            <a:r>
              <a:rPr sz="750" spc="5" dirty="0">
                <a:latin typeface="Arial"/>
                <a:cs typeface="Arial"/>
              </a:rPr>
              <a:t>же </a:t>
            </a:r>
            <a:r>
              <a:rPr sz="750" spc="15" dirty="0">
                <a:latin typeface="Arial"/>
                <a:cs typeface="Arial"/>
              </a:rPr>
              <a:t>для ограниченного списка ключевых</a:t>
            </a:r>
            <a:r>
              <a:rPr sz="750" spc="-7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компаний-застройщиков.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50" spc="15" dirty="0">
                <a:latin typeface="Arial"/>
                <a:cs typeface="Arial"/>
              </a:rPr>
              <a:t>***   Для </a:t>
            </a:r>
            <a:r>
              <a:rPr sz="750" spc="10" dirty="0">
                <a:latin typeface="Arial"/>
                <a:cs typeface="Arial"/>
              </a:rPr>
              <a:t>Москвы, </a:t>
            </a:r>
            <a:r>
              <a:rPr sz="750" spc="15" dirty="0">
                <a:latin typeface="Arial"/>
                <a:cs typeface="Arial"/>
              </a:rPr>
              <a:t>Московской </a:t>
            </a:r>
            <a:r>
              <a:rPr sz="750" spc="10" dirty="0">
                <a:latin typeface="Arial"/>
                <a:cs typeface="Arial"/>
              </a:rPr>
              <a:t>области, </a:t>
            </a:r>
            <a:r>
              <a:rPr sz="750" spc="-30" dirty="0">
                <a:latin typeface="Arial"/>
                <a:cs typeface="Arial"/>
              </a:rPr>
              <a:t>г. </a:t>
            </a:r>
            <a:r>
              <a:rPr sz="750" spc="15" dirty="0">
                <a:latin typeface="Arial"/>
                <a:cs typeface="Arial"/>
              </a:rPr>
              <a:t>Зеленоград </a:t>
            </a:r>
            <a:r>
              <a:rPr sz="750" spc="-25" dirty="0">
                <a:latin typeface="Arial"/>
                <a:cs typeface="Arial"/>
              </a:rPr>
              <a:t>(г. </a:t>
            </a:r>
            <a:r>
              <a:rPr sz="750" spc="5" dirty="0">
                <a:latin typeface="Arial"/>
                <a:cs typeface="Arial"/>
              </a:rPr>
              <a:t>Москва), </a:t>
            </a:r>
            <a:r>
              <a:rPr sz="750" spc="-30" dirty="0">
                <a:latin typeface="Arial"/>
                <a:cs typeface="Arial"/>
              </a:rPr>
              <a:t>г. </a:t>
            </a:r>
            <a:r>
              <a:rPr sz="750" spc="5" dirty="0">
                <a:latin typeface="Arial"/>
                <a:cs typeface="Arial"/>
              </a:rPr>
              <a:t>Санкт-Петербург, </a:t>
            </a:r>
            <a:r>
              <a:rPr sz="750" spc="15" dirty="0">
                <a:latin typeface="Arial"/>
                <a:cs typeface="Arial"/>
              </a:rPr>
              <a:t>Ленинградской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обл.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901" y="1690999"/>
            <a:ext cx="94754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18690" algn="l"/>
                <a:tab pos="4163060" algn="l"/>
                <a:tab pos="6799580" algn="l"/>
              </a:tabLst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	Срок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	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Первоначальный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взнос	Максимальная </a:t>
            </a:r>
            <a:r>
              <a:rPr sz="1400" b="1" spc="-10" dirty="0">
                <a:solidFill>
                  <a:srgbClr val="00AEEF"/>
                </a:solidFill>
                <a:latin typeface="Arial"/>
                <a:cs typeface="Arial"/>
              </a:rPr>
              <a:t>сумма</a:t>
            </a:r>
            <a:r>
              <a:rPr sz="1400" b="1" spc="-5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520" y="1994141"/>
            <a:ext cx="9530080" cy="503343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2715" rIns="0" bIns="0" rtlCol="0">
            <a:spAutoFit/>
          </a:bodyPr>
          <a:lstStyle/>
          <a:p>
            <a:pPr marL="216000">
              <a:lnSpc>
                <a:spcPct val="100000"/>
              </a:lnSpc>
              <a:spcBef>
                <a:spcPts val="1045"/>
              </a:spcBef>
              <a:tabLst>
                <a:tab pos="4151629" algn="l"/>
                <a:tab pos="6787515" algn="l"/>
              </a:tabLst>
            </a:pPr>
            <a:r>
              <a:rPr lang="ru-RU"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lang="ru-RU" sz="2400" b="1" spc="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lang="ru-RU"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9,5%*</a:t>
            </a:r>
            <a:r>
              <a:rPr lang="ru-RU" sz="2400" b="1" spc="5" dirty="0" smtClean="0">
                <a:solidFill>
                  <a:srgbClr val="00377B"/>
                </a:solidFill>
                <a:latin typeface="Arial"/>
                <a:cs typeface="Arial"/>
              </a:rPr>
              <a:t>         </a:t>
            </a:r>
            <a:r>
              <a:rPr lang="ru-RU" sz="2400" b="1" spc="-35" dirty="0" smtClean="0">
                <a:solidFill>
                  <a:srgbClr val="00377B"/>
                </a:solidFill>
                <a:latin typeface="Arial"/>
                <a:cs typeface="Arial"/>
              </a:rPr>
              <a:t>до</a:t>
            </a:r>
            <a:r>
              <a:rPr sz="2400" b="1" spc="5" dirty="0" smtClean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30</a:t>
            </a:r>
            <a:r>
              <a:rPr sz="2400" b="1" spc="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лет	</a:t>
            </a: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10%**	60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млн</a:t>
            </a:r>
            <a:r>
              <a:rPr sz="2400" b="1" spc="-9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руб.***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86" y="326053"/>
            <a:ext cx="363855" cy="224154"/>
          </a:xfrm>
          <a:custGeom>
            <a:avLst/>
            <a:gdLst/>
            <a:ahLst/>
            <a:cxnLst/>
            <a:rect l="l" t="t" r="r" b="b"/>
            <a:pathLst>
              <a:path w="363854" h="224154">
                <a:moveTo>
                  <a:pt x="363499" y="0"/>
                </a:moveTo>
                <a:lnTo>
                  <a:pt x="81381" y="0"/>
                </a:lnTo>
                <a:lnTo>
                  <a:pt x="61023" y="55918"/>
                </a:lnTo>
                <a:lnTo>
                  <a:pt x="343141" y="55918"/>
                </a:lnTo>
                <a:lnTo>
                  <a:pt x="363499" y="0"/>
                </a:lnTo>
                <a:close/>
              </a:path>
              <a:path w="363854" h="224154">
                <a:moveTo>
                  <a:pt x="332955" y="83883"/>
                </a:moveTo>
                <a:lnTo>
                  <a:pt x="50838" y="83883"/>
                </a:lnTo>
                <a:lnTo>
                  <a:pt x="30492" y="139801"/>
                </a:lnTo>
                <a:lnTo>
                  <a:pt x="312597" y="139801"/>
                </a:lnTo>
                <a:lnTo>
                  <a:pt x="332955" y="83883"/>
                </a:lnTo>
                <a:close/>
              </a:path>
              <a:path w="363854" h="224154">
                <a:moveTo>
                  <a:pt x="302463" y="167767"/>
                </a:moveTo>
                <a:lnTo>
                  <a:pt x="20358" y="167767"/>
                </a:lnTo>
                <a:lnTo>
                  <a:pt x="0" y="223685"/>
                </a:lnTo>
                <a:lnTo>
                  <a:pt x="282117" y="223685"/>
                </a:lnTo>
                <a:lnTo>
                  <a:pt x="302463" y="16776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63662" y="409934"/>
            <a:ext cx="764540" cy="335915"/>
          </a:xfrm>
          <a:custGeom>
            <a:avLst/>
            <a:gdLst/>
            <a:ahLst/>
            <a:cxnLst/>
            <a:rect l="l" t="t" r="r" b="b"/>
            <a:pathLst>
              <a:path w="764540" h="335915">
                <a:moveTo>
                  <a:pt x="747115" y="0"/>
                </a:moveTo>
                <a:lnTo>
                  <a:pt x="528840" y="0"/>
                </a:lnTo>
                <a:lnTo>
                  <a:pt x="528840" y="335533"/>
                </a:lnTo>
                <a:lnTo>
                  <a:pt x="637400" y="335533"/>
                </a:lnTo>
                <a:lnTo>
                  <a:pt x="667018" y="334672"/>
                </a:lnTo>
                <a:lnTo>
                  <a:pt x="708832" y="325981"/>
                </a:lnTo>
                <a:lnTo>
                  <a:pt x="751539" y="287637"/>
                </a:lnTo>
                <a:lnTo>
                  <a:pt x="754900" y="279222"/>
                </a:lnTo>
                <a:lnTo>
                  <a:pt x="595604" y="279222"/>
                </a:lnTo>
                <a:lnTo>
                  <a:pt x="595604" y="185762"/>
                </a:lnTo>
                <a:lnTo>
                  <a:pt x="754378" y="185762"/>
                </a:lnTo>
                <a:lnTo>
                  <a:pt x="752557" y="180898"/>
                </a:lnTo>
                <a:lnTo>
                  <a:pt x="718165" y="145056"/>
                </a:lnTo>
                <a:lnTo>
                  <a:pt x="678544" y="132448"/>
                </a:lnTo>
                <a:lnTo>
                  <a:pt x="649592" y="130606"/>
                </a:lnTo>
                <a:lnTo>
                  <a:pt x="595604" y="130606"/>
                </a:lnTo>
                <a:lnTo>
                  <a:pt x="595604" y="56311"/>
                </a:lnTo>
                <a:lnTo>
                  <a:pt x="727964" y="56311"/>
                </a:lnTo>
                <a:lnTo>
                  <a:pt x="747115" y="0"/>
                </a:lnTo>
                <a:close/>
              </a:path>
              <a:path w="764540" h="335915">
                <a:moveTo>
                  <a:pt x="754378" y="185762"/>
                </a:moveTo>
                <a:lnTo>
                  <a:pt x="645528" y="185762"/>
                </a:lnTo>
                <a:lnTo>
                  <a:pt x="656148" y="186297"/>
                </a:lnTo>
                <a:lnTo>
                  <a:pt x="664754" y="187864"/>
                </a:lnTo>
                <a:lnTo>
                  <a:pt x="693779" y="220087"/>
                </a:lnTo>
                <a:lnTo>
                  <a:pt x="694867" y="232194"/>
                </a:lnTo>
                <a:lnTo>
                  <a:pt x="693897" y="243799"/>
                </a:lnTo>
                <a:lnTo>
                  <a:pt x="669690" y="275593"/>
                </a:lnTo>
                <a:lnTo>
                  <a:pt x="646112" y="279222"/>
                </a:lnTo>
                <a:lnTo>
                  <a:pt x="754900" y="279222"/>
                </a:lnTo>
                <a:lnTo>
                  <a:pt x="760890" y="264220"/>
                </a:lnTo>
                <a:lnTo>
                  <a:pt x="764527" y="233946"/>
                </a:lnTo>
                <a:lnTo>
                  <a:pt x="761072" y="203641"/>
                </a:lnTo>
                <a:lnTo>
                  <a:pt x="754378" y="185762"/>
                </a:lnTo>
                <a:close/>
              </a:path>
              <a:path w="764540" h="335915">
                <a:moveTo>
                  <a:pt x="402882" y="56311"/>
                </a:moveTo>
                <a:lnTo>
                  <a:pt x="335534" y="56311"/>
                </a:lnTo>
                <a:lnTo>
                  <a:pt x="335534" y="335533"/>
                </a:lnTo>
                <a:lnTo>
                  <a:pt x="402882" y="335533"/>
                </a:lnTo>
                <a:lnTo>
                  <a:pt x="402882" y="56311"/>
                </a:lnTo>
                <a:close/>
              </a:path>
              <a:path w="764540" h="335915">
                <a:moveTo>
                  <a:pt x="507949" y="0"/>
                </a:moveTo>
                <a:lnTo>
                  <a:pt x="238594" y="0"/>
                </a:lnTo>
                <a:lnTo>
                  <a:pt x="238594" y="56311"/>
                </a:lnTo>
                <a:lnTo>
                  <a:pt x="488797" y="56311"/>
                </a:lnTo>
                <a:lnTo>
                  <a:pt x="507949" y="0"/>
                </a:lnTo>
                <a:close/>
              </a:path>
              <a:path w="764540" h="335915">
                <a:moveTo>
                  <a:pt x="107403" y="0"/>
                </a:moveTo>
                <a:lnTo>
                  <a:pt x="0" y="0"/>
                </a:lnTo>
                <a:lnTo>
                  <a:pt x="0" y="335533"/>
                </a:lnTo>
                <a:lnTo>
                  <a:pt x="121335" y="335533"/>
                </a:lnTo>
                <a:lnTo>
                  <a:pt x="137279" y="335297"/>
                </a:lnTo>
                <a:lnTo>
                  <a:pt x="197058" y="318957"/>
                </a:lnTo>
                <a:lnTo>
                  <a:pt x="226655" y="280377"/>
                </a:lnTo>
                <a:lnTo>
                  <a:pt x="67348" y="280377"/>
                </a:lnTo>
                <a:lnTo>
                  <a:pt x="67348" y="192150"/>
                </a:lnTo>
                <a:lnTo>
                  <a:pt x="220633" y="192150"/>
                </a:lnTo>
                <a:lnTo>
                  <a:pt x="218853" y="189083"/>
                </a:lnTo>
                <a:lnTo>
                  <a:pt x="184128" y="161930"/>
                </a:lnTo>
                <a:lnTo>
                  <a:pt x="174739" y="157899"/>
                </a:lnTo>
                <a:lnTo>
                  <a:pt x="174739" y="156730"/>
                </a:lnTo>
                <a:lnTo>
                  <a:pt x="204746" y="134099"/>
                </a:lnTo>
                <a:lnTo>
                  <a:pt x="66763" y="134099"/>
                </a:lnTo>
                <a:lnTo>
                  <a:pt x="66763" y="55143"/>
                </a:lnTo>
                <a:lnTo>
                  <a:pt x="217629" y="55143"/>
                </a:lnTo>
                <a:lnTo>
                  <a:pt x="204706" y="32434"/>
                </a:lnTo>
                <a:lnTo>
                  <a:pt x="157899" y="4648"/>
                </a:lnTo>
                <a:lnTo>
                  <a:pt x="122723" y="235"/>
                </a:lnTo>
                <a:lnTo>
                  <a:pt x="107403" y="0"/>
                </a:lnTo>
                <a:close/>
              </a:path>
              <a:path w="764540" h="335915">
                <a:moveTo>
                  <a:pt x="220633" y="192150"/>
                </a:moveTo>
                <a:lnTo>
                  <a:pt x="111467" y="192150"/>
                </a:lnTo>
                <a:lnTo>
                  <a:pt x="125604" y="192793"/>
                </a:lnTo>
                <a:lnTo>
                  <a:pt x="137077" y="195122"/>
                </a:lnTo>
                <a:lnTo>
                  <a:pt x="162586" y="228139"/>
                </a:lnTo>
                <a:lnTo>
                  <a:pt x="163131" y="236270"/>
                </a:lnTo>
                <a:lnTo>
                  <a:pt x="162351" y="246515"/>
                </a:lnTo>
                <a:lnTo>
                  <a:pt x="133523" y="278711"/>
                </a:lnTo>
                <a:lnTo>
                  <a:pt x="113779" y="280377"/>
                </a:lnTo>
                <a:lnTo>
                  <a:pt x="226655" y="280377"/>
                </a:lnTo>
                <a:lnTo>
                  <a:pt x="230095" y="273335"/>
                </a:lnTo>
                <a:lnTo>
                  <a:pt x="234530" y="241490"/>
                </a:lnTo>
                <a:lnTo>
                  <a:pt x="232861" y="221772"/>
                </a:lnTo>
                <a:lnTo>
                  <a:pt x="227707" y="204339"/>
                </a:lnTo>
                <a:lnTo>
                  <a:pt x="220633" y="192150"/>
                </a:lnTo>
                <a:close/>
              </a:path>
              <a:path w="764540" h="335915">
                <a:moveTo>
                  <a:pt x="217629" y="55143"/>
                </a:moveTo>
                <a:lnTo>
                  <a:pt x="66763" y="55143"/>
                </a:lnTo>
                <a:lnTo>
                  <a:pt x="110655" y="55261"/>
                </a:lnTo>
                <a:lnTo>
                  <a:pt x="117343" y="55652"/>
                </a:lnTo>
                <a:lnTo>
                  <a:pt x="151394" y="79922"/>
                </a:lnTo>
                <a:lnTo>
                  <a:pt x="153263" y="94627"/>
                </a:lnTo>
                <a:lnTo>
                  <a:pt x="151476" y="107949"/>
                </a:lnTo>
                <a:lnTo>
                  <a:pt x="146370" y="118932"/>
                </a:lnTo>
                <a:lnTo>
                  <a:pt x="138326" y="127196"/>
                </a:lnTo>
                <a:lnTo>
                  <a:pt x="127723" y="132359"/>
                </a:lnTo>
                <a:lnTo>
                  <a:pt x="121907" y="134099"/>
                </a:lnTo>
                <a:lnTo>
                  <a:pt x="204746" y="134099"/>
                </a:lnTo>
                <a:lnTo>
                  <a:pt x="209849" y="128007"/>
                </a:lnTo>
                <a:lnTo>
                  <a:pt x="216606" y="115155"/>
                </a:lnTo>
                <a:lnTo>
                  <a:pt x="220860" y="100453"/>
                </a:lnTo>
                <a:lnTo>
                  <a:pt x="222338" y="84175"/>
                </a:lnTo>
                <a:lnTo>
                  <a:pt x="217790" y="55652"/>
                </a:lnTo>
                <a:lnTo>
                  <a:pt x="217696" y="55261"/>
                </a:lnTo>
                <a:close/>
              </a:path>
            </a:pathLst>
          </a:custGeom>
          <a:solidFill>
            <a:srgbClr val="003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522" y="674886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671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817" y="240005"/>
            <a:ext cx="39109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ИПОТЕКА ДЛЯ</a:t>
            </a:r>
            <a:r>
              <a:rPr sz="2400" b="1" spc="-9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ВОЕННЫХ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9060" y="3635881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817" y="3310973"/>
            <a:ext cx="21977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Продукты</a:t>
            </a:r>
            <a:r>
              <a:rPr sz="1400" b="1" spc="-4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кредитования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9060" y="5756490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8520" y="1994141"/>
            <a:ext cx="9530080" cy="6540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45"/>
              </a:spcBef>
            </a:pP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9,3%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902" y="3898531"/>
            <a:ext cx="265303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Приобретение </a:t>
            </a:r>
            <a:r>
              <a:rPr sz="1200" b="1" spc="-10" dirty="0">
                <a:solidFill>
                  <a:srgbClr val="00377B"/>
                </a:solidFill>
                <a:latin typeface="Arial"/>
                <a:cs typeface="Arial"/>
              </a:rPr>
              <a:t>строящегося</a:t>
            </a: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жилья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77B"/>
                </a:solidFill>
                <a:latin typeface="Arial"/>
                <a:cs typeface="Arial"/>
              </a:rPr>
              <a:t>Приобретение </a:t>
            </a:r>
            <a:r>
              <a:rPr sz="1200" b="1" spc="-15" dirty="0">
                <a:solidFill>
                  <a:srgbClr val="00377B"/>
                </a:solidFill>
                <a:latin typeface="Arial"/>
                <a:cs typeface="Arial"/>
              </a:rPr>
              <a:t>готового</a:t>
            </a:r>
            <a:r>
              <a:rPr sz="1200" b="1" spc="-5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77B"/>
                </a:solidFill>
                <a:latin typeface="Arial"/>
                <a:cs typeface="Arial"/>
              </a:rPr>
              <a:t>жилья: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902" y="4630051"/>
            <a:ext cx="252603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Квартиры</a:t>
            </a:r>
            <a:endParaRPr sz="1200">
              <a:latin typeface="Arial"/>
              <a:cs typeface="Arial"/>
            </a:endParaRPr>
          </a:p>
          <a:p>
            <a:pPr marL="84455" indent="-71755">
              <a:lnSpc>
                <a:spcPct val="100000"/>
              </a:lnSpc>
              <a:buClr>
                <a:srgbClr val="00AEEF"/>
              </a:buClr>
              <a:buFont typeface="Arial Narrow"/>
              <a:buChar char="•"/>
              <a:tabLst>
                <a:tab pos="8509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Другие объекты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вторичного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рынка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817" y="5431584"/>
            <a:ext cx="3542029" cy="96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Дополнительные</a:t>
            </a:r>
            <a:r>
              <a:rPr sz="1400" b="1" spc="-4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особенности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2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Возраст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заемщика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момент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погашения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кредита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не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должен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превышать 45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лет.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901" y="1690999"/>
            <a:ext cx="94754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18690" algn="l"/>
                <a:tab pos="4188460" algn="l"/>
                <a:tab pos="6799580" algn="l"/>
              </a:tabLst>
            </a:pP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Процентная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ставка	Срок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	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Первоначальный</a:t>
            </a:r>
            <a:r>
              <a:rPr sz="1400" b="1" spc="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EEF"/>
                </a:solidFill>
                <a:latin typeface="Arial"/>
                <a:cs typeface="Arial"/>
              </a:rPr>
              <a:t>взнос	Максимальная </a:t>
            </a:r>
            <a:r>
              <a:rPr sz="1400" b="1" spc="-10" dirty="0">
                <a:solidFill>
                  <a:srgbClr val="00AEEF"/>
                </a:solidFill>
                <a:latin typeface="Arial"/>
                <a:cs typeface="Arial"/>
              </a:rPr>
              <a:t>сумма</a:t>
            </a:r>
            <a:r>
              <a:rPr sz="1400" b="1" spc="-5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EF"/>
                </a:solidFill>
                <a:latin typeface="Arial"/>
                <a:cs typeface="Arial"/>
              </a:rPr>
              <a:t>кредита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48825" y="3635881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>
                <a:moveTo>
                  <a:pt x="0" y="0"/>
                </a:moveTo>
                <a:lnTo>
                  <a:pt x="2802763" y="0"/>
                </a:lnTo>
              </a:path>
            </a:pathLst>
          </a:custGeom>
          <a:ln w="12700">
            <a:solidFill>
              <a:srgbClr val="8D8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35583" y="3310973"/>
            <a:ext cx="19710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Перечень</a:t>
            </a:r>
            <a:r>
              <a:rPr sz="1400" b="1" spc="-8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77B"/>
                </a:solidFill>
                <a:latin typeface="Arial"/>
                <a:cs typeface="Arial"/>
              </a:rPr>
              <a:t>документов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6666" y="4782865"/>
            <a:ext cx="61468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Паспо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520" y="1994141"/>
            <a:ext cx="9530080" cy="503343"/>
          </a:xfrm>
          <a:prstGeom prst="rect">
            <a:avLst/>
          </a:prstGeom>
          <a:solidFill>
            <a:srgbClr val="E4F6FF"/>
          </a:solidFill>
        </p:spPr>
        <p:txBody>
          <a:bodyPr vert="horz" wrap="square" lIns="0" tIns="132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5"/>
              </a:spcBef>
              <a:tabLst>
                <a:tab pos="4177029" algn="l"/>
                <a:tab pos="6787515" algn="l"/>
              </a:tabLst>
            </a:pPr>
            <a:r>
              <a:rPr lang="ru-RU" sz="2400" b="1" dirty="0" smtClean="0">
                <a:solidFill>
                  <a:srgbClr val="00377B"/>
                </a:solidFill>
                <a:latin typeface="Arial"/>
                <a:cs typeface="Arial"/>
              </a:rPr>
              <a:t>9,3%                  </a:t>
            </a:r>
            <a:r>
              <a:rPr sz="2400" b="1" dirty="0" err="1" smtClean="0">
                <a:solidFill>
                  <a:srgbClr val="00377B"/>
                </a:solidFill>
                <a:latin typeface="Arial"/>
                <a:cs typeface="Arial"/>
              </a:rPr>
              <a:t>до</a:t>
            </a:r>
            <a:r>
              <a:rPr sz="2400" b="1" dirty="0" smtClean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20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77B"/>
                </a:solidFill>
                <a:latin typeface="Arial"/>
                <a:cs typeface="Arial"/>
              </a:rPr>
              <a:t>лет	</a:t>
            </a:r>
            <a:r>
              <a:rPr sz="2400" b="1" spc="-35" dirty="0">
                <a:solidFill>
                  <a:srgbClr val="00377B"/>
                </a:solidFill>
                <a:latin typeface="Arial"/>
                <a:cs typeface="Arial"/>
              </a:rPr>
              <a:t>от</a:t>
            </a:r>
            <a:r>
              <a:rPr sz="2400" b="1" spc="5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77B"/>
                </a:solidFill>
                <a:latin typeface="Arial"/>
                <a:cs typeface="Arial"/>
              </a:rPr>
              <a:t>15%	</a:t>
            </a:r>
            <a:r>
              <a:rPr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2</a:t>
            </a:r>
            <a:r>
              <a:rPr lang="ru-RU"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00377B"/>
                </a:solidFill>
                <a:latin typeface="Arial"/>
                <a:cs typeface="Arial"/>
              </a:rPr>
              <a:t>435 </a:t>
            </a:r>
            <a:r>
              <a:rPr sz="2400" b="1" dirty="0">
                <a:solidFill>
                  <a:srgbClr val="00377B"/>
                </a:solidFill>
                <a:latin typeface="Arial"/>
                <a:cs typeface="Arial"/>
              </a:rPr>
              <a:t>тыс.</a:t>
            </a:r>
            <a:r>
              <a:rPr sz="2400" b="1" spc="-70" dirty="0">
                <a:solidFill>
                  <a:srgbClr val="00377B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77B"/>
                </a:solidFill>
                <a:latin typeface="Arial"/>
                <a:cs typeface="Arial"/>
              </a:rPr>
              <a:t>руб.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2822" y="4782865"/>
            <a:ext cx="110807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Сертификат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участника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НИС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23580" y="4782865"/>
            <a:ext cx="512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Ан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13320" y="4132522"/>
            <a:ext cx="266700" cy="219710"/>
          </a:xfrm>
          <a:custGeom>
            <a:avLst/>
            <a:gdLst/>
            <a:ahLst/>
            <a:cxnLst/>
            <a:rect l="l" t="t" r="r" b="b"/>
            <a:pathLst>
              <a:path w="266700" h="219710">
                <a:moveTo>
                  <a:pt x="233972" y="150202"/>
                </a:moveTo>
                <a:lnTo>
                  <a:pt x="224178" y="155815"/>
                </a:lnTo>
                <a:lnTo>
                  <a:pt x="214880" y="158959"/>
                </a:lnTo>
                <a:lnTo>
                  <a:pt x="206111" y="159636"/>
                </a:lnTo>
                <a:lnTo>
                  <a:pt x="197904" y="157848"/>
                </a:lnTo>
                <a:lnTo>
                  <a:pt x="194945" y="156705"/>
                </a:lnTo>
                <a:lnTo>
                  <a:pt x="184404" y="154368"/>
                </a:lnTo>
                <a:lnTo>
                  <a:pt x="181978" y="154317"/>
                </a:lnTo>
                <a:lnTo>
                  <a:pt x="175653" y="154317"/>
                </a:lnTo>
                <a:lnTo>
                  <a:pt x="170345" y="159321"/>
                </a:lnTo>
                <a:lnTo>
                  <a:pt x="169926" y="165696"/>
                </a:lnTo>
                <a:lnTo>
                  <a:pt x="169341" y="173050"/>
                </a:lnTo>
                <a:lnTo>
                  <a:pt x="169786" y="173469"/>
                </a:lnTo>
                <a:lnTo>
                  <a:pt x="174091" y="177457"/>
                </a:lnTo>
                <a:lnTo>
                  <a:pt x="178117" y="181203"/>
                </a:lnTo>
                <a:lnTo>
                  <a:pt x="182295" y="183921"/>
                </a:lnTo>
                <a:lnTo>
                  <a:pt x="184594" y="185419"/>
                </a:lnTo>
                <a:lnTo>
                  <a:pt x="185978" y="187972"/>
                </a:lnTo>
                <a:lnTo>
                  <a:pt x="185978" y="190715"/>
                </a:lnTo>
                <a:lnTo>
                  <a:pt x="179926" y="207294"/>
                </a:lnTo>
                <a:lnTo>
                  <a:pt x="165422" y="215807"/>
                </a:lnTo>
                <a:lnTo>
                  <a:pt x="147943" y="218944"/>
                </a:lnTo>
                <a:lnTo>
                  <a:pt x="132969" y="219392"/>
                </a:lnTo>
                <a:lnTo>
                  <a:pt x="119244" y="219092"/>
                </a:lnTo>
                <a:lnTo>
                  <a:pt x="81851" y="203466"/>
                </a:lnTo>
                <a:lnTo>
                  <a:pt x="79895" y="197446"/>
                </a:lnTo>
                <a:lnTo>
                  <a:pt x="80416" y="190677"/>
                </a:lnTo>
                <a:lnTo>
                  <a:pt x="80632" y="188112"/>
                </a:lnTo>
                <a:lnTo>
                  <a:pt x="82029" y="185801"/>
                </a:lnTo>
                <a:lnTo>
                  <a:pt x="84201" y="184442"/>
                </a:lnTo>
                <a:lnTo>
                  <a:pt x="85979" y="183324"/>
                </a:lnTo>
                <a:lnTo>
                  <a:pt x="89166" y="180251"/>
                </a:lnTo>
                <a:lnTo>
                  <a:pt x="92227" y="177291"/>
                </a:lnTo>
                <a:lnTo>
                  <a:pt x="93827" y="175742"/>
                </a:lnTo>
                <a:lnTo>
                  <a:pt x="95542" y="174104"/>
                </a:lnTo>
                <a:lnTo>
                  <a:pt x="97320" y="172453"/>
                </a:lnTo>
                <a:lnTo>
                  <a:pt x="97129" y="170535"/>
                </a:lnTo>
                <a:lnTo>
                  <a:pt x="96862" y="168224"/>
                </a:lnTo>
                <a:lnTo>
                  <a:pt x="96583" y="166268"/>
                </a:lnTo>
                <a:lnTo>
                  <a:pt x="96088" y="159321"/>
                </a:lnTo>
                <a:lnTo>
                  <a:pt x="90792" y="154317"/>
                </a:lnTo>
                <a:lnTo>
                  <a:pt x="84455" y="154317"/>
                </a:lnTo>
                <a:lnTo>
                  <a:pt x="82105" y="154368"/>
                </a:lnTo>
                <a:lnTo>
                  <a:pt x="71424" y="156730"/>
                </a:lnTo>
                <a:lnTo>
                  <a:pt x="68592" y="157835"/>
                </a:lnTo>
                <a:lnTo>
                  <a:pt x="60361" y="159636"/>
                </a:lnTo>
                <a:lnTo>
                  <a:pt x="19561" y="139388"/>
                </a:lnTo>
                <a:lnTo>
                  <a:pt x="0" y="93789"/>
                </a:lnTo>
                <a:lnTo>
                  <a:pt x="486" y="63876"/>
                </a:lnTo>
                <a:lnTo>
                  <a:pt x="13176" y="24739"/>
                </a:lnTo>
                <a:lnTo>
                  <a:pt x="24079" y="15316"/>
                </a:lnTo>
                <a:lnTo>
                  <a:pt x="27495" y="17843"/>
                </a:lnTo>
                <a:lnTo>
                  <a:pt x="72555" y="50990"/>
                </a:lnTo>
                <a:lnTo>
                  <a:pt x="76098" y="53593"/>
                </a:lnTo>
                <a:lnTo>
                  <a:pt x="76923" y="58534"/>
                </a:lnTo>
                <a:lnTo>
                  <a:pt x="74409" y="62141"/>
                </a:lnTo>
                <a:lnTo>
                  <a:pt x="72999" y="64198"/>
                </a:lnTo>
                <a:lnTo>
                  <a:pt x="72250" y="66560"/>
                </a:lnTo>
                <a:lnTo>
                  <a:pt x="72250" y="69049"/>
                </a:lnTo>
                <a:lnTo>
                  <a:pt x="72250" y="75755"/>
                </a:lnTo>
                <a:lnTo>
                  <a:pt x="77724" y="81241"/>
                </a:lnTo>
                <a:lnTo>
                  <a:pt x="84455" y="81241"/>
                </a:lnTo>
                <a:lnTo>
                  <a:pt x="90563" y="81241"/>
                </a:lnTo>
                <a:lnTo>
                  <a:pt x="96520" y="73609"/>
                </a:lnTo>
                <a:lnTo>
                  <a:pt x="96520" y="67919"/>
                </a:lnTo>
                <a:lnTo>
                  <a:pt x="96520" y="60515"/>
                </a:lnTo>
                <a:lnTo>
                  <a:pt x="94348" y="48704"/>
                </a:lnTo>
                <a:lnTo>
                  <a:pt x="88519" y="48704"/>
                </a:lnTo>
                <a:lnTo>
                  <a:pt x="79418" y="46663"/>
                </a:lnTo>
                <a:lnTo>
                  <a:pt x="71620" y="41232"/>
                </a:lnTo>
                <a:lnTo>
                  <a:pt x="66171" y="33450"/>
                </a:lnTo>
                <a:lnTo>
                  <a:pt x="64122" y="24358"/>
                </a:lnTo>
                <a:lnTo>
                  <a:pt x="67807" y="14160"/>
                </a:lnTo>
                <a:lnTo>
                  <a:pt x="76660" y="6497"/>
                </a:lnTo>
                <a:lnTo>
                  <a:pt x="87375" y="1675"/>
                </a:lnTo>
                <a:lnTo>
                  <a:pt x="96647" y="0"/>
                </a:lnTo>
                <a:lnTo>
                  <a:pt x="106528" y="1567"/>
                </a:lnTo>
                <a:lnTo>
                  <a:pt x="116416" y="6070"/>
                </a:lnTo>
                <a:lnTo>
                  <a:pt x="125563" y="13212"/>
                </a:lnTo>
                <a:lnTo>
                  <a:pt x="133223" y="22694"/>
                </a:lnTo>
                <a:lnTo>
                  <a:pt x="140890" y="13212"/>
                </a:lnTo>
                <a:lnTo>
                  <a:pt x="150040" y="6070"/>
                </a:lnTo>
                <a:lnTo>
                  <a:pt x="159929" y="1567"/>
                </a:lnTo>
                <a:lnTo>
                  <a:pt x="169811" y="0"/>
                </a:lnTo>
                <a:lnTo>
                  <a:pt x="179081" y="1675"/>
                </a:lnTo>
                <a:lnTo>
                  <a:pt x="189791" y="6497"/>
                </a:lnTo>
                <a:lnTo>
                  <a:pt x="198640" y="14160"/>
                </a:lnTo>
                <a:lnTo>
                  <a:pt x="202323" y="24358"/>
                </a:lnTo>
                <a:lnTo>
                  <a:pt x="200274" y="33450"/>
                </a:lnTo>
                <a:lnTo>
                  <a:pt x="194825" y="41232"/>
                </a:lnTo>
                <a:lnTo>
                  <a:pt x="187027" y="46663"/>
                </a:lnTo>
                <a:lnTo>
                  <a:pt x="177927" y="48704"/>
                </a:lnTo>
                <a:lnTo>
                  <a:pt x="171513" y="48704"/>
                </a:lnTo>
                <a:lnTo>
                  <a:pt x="169811" y="62903"/>
                </a:lnTo>
                <a:lnTo>
                  <a:pt x="169811" y="70396"/>
                </a:lnTo>
                <a:lnTo>
                  <a:pt x="169811" y="75133"/>
                </a:lnTo>
                <a:lnTo>
                  <a:pt x="175717" y="81241"/>
                </a:lnTo>
                <a:lnTo>
                  <a:pt x="181991" y="81241"/>
                </a:lnTo>
                <a:lnTo>
                  <a:pt x="188734" y="81241"/>
                </a:lnTo>
                <a:lnTo>
                  <a:pt x="194195" y="75755"/>
                </a:lnTo>
                <a:lnTo>
                  <a:pt x="194195" y="69049"/>
                </a:lnTo>
                <a:lnTo>
                  <a:pt x="194195" y="66560"/>
                </a:lnTo>
                <a:lnTo>
                  <a:pt x="193446" y="64185"/>
                </a:lnTo>
                <a:lnTo>
                  <a:pt x="192036" y="62128"/>
                </a:lnTo>
                <a:lnTo>
                  <a:pt x="189522" y="58508"/>
                </a:lnTo>
                <a:lnTo>
                  <a:pt x="190360" y="53593"/>
                </a:lnTo>
                <a:lnTo>
                  <a:pt x="193903" y="50990"/>
                </a:lnTo>
                <a:lnTo>
                  <a:pt x="238950" y="17843"/>
                </a:lnTo>
                <a:lnTo>
                  <a:pt x="242404" y="15290"/>
                </a:lnTo>
                <a:lnTo>
                  <a:pt x="247218" y="15862"/>
                </a:lnTo>
                <a:lnTo>
                  <a:pt x="265977" y="63826"/>
                </a:lnTo>
                <a:lnTo>
                  <a:pt x="266458" y="93789"/>
                </a:lnTo>
                <a:lnTo>
                  <a:pt x="262904" y="111582"/>
                </a:lnTo>
                <a:lnTo>
                  <a:pt x="256454" y="126649"/>
                </a:lnTo>
                <a:lnTo>
                  <a:pt x="246884" y="139389"/>
                </a:lnTo>
                <a:lnTo>
                  <a:pt x="233972" y="150202"/>
                </a:lnTo>
                <a:close/>
              </a:path>
            </a:pathLst>
          </a:custGeom>
          <a:ln w="24129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4686" y="409682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59" y="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9269" y="3952043"/>
            <a:ext cx="506730" cy="615315"/>
          </a:xfrm>
          <a:custGeom>
            <a:avLst/>
            <a:gdLst/>
            <a:ahLst/>
            <a:cxnLst/>
            <a:rect l="l" t="t" r="r" b="b"/>
            <a:pathLst>
              <a:path w="506729" h="615314">
                <a:moveTo>
                  <a:pt x="506717" y="591185"/>
                </a:moveTo>
                <a:lnTo>
                  <a:pt x="504822" y="600575"/>
                </a:lnTo>
                <a:lnTo>
                  <a:pt x="499654" y="608245"/>
                </a:lnTo>
                <a:lnTo>
                  <a:pt x="491988" y="613418"/>
                </a:lnTo>
                <a:lnTo>
                  <a:pt x="482600" y="615315"/>
                </a:lnTo>
                <a:lnTo>
                  <a:pt x="24117" y="615315"/>
                </a:lnTo>
                <a:lnTo>
                  <a:pt x="14728" y="613418"/>
                </a:lnTo>
                <a:lnTo>
                  <a:pt x="7062" y="608245"/>
                </a:lnTo>
                <a:lnTo>
                  <a:pt x="1894" y="600575"/>
                </a:lnTo>
                <a:lnTo>
                  <a:pt x="0" y="591185"/>
                </a:lnTo>
                <a:lnTo>
                  <a:pt x="0" y="24130"/>
                </a:lnTo>
                <a:lnTo>
                  <a:pt x="1894" y="14739"/>
                </a:lnTo>
                <a:lnTo>
                  <a:pt x="7062" y="7069"/>
                </a:lnTo>
                <a:lnTo>
                  <a:pt x="14728" y="1896"/>
                </a:lnTo>
                <a:lnTo>
                  <a:pt x="24117" y="0"/>
                </a:lnTo>
                <a:lnTo>
                  <a:pt x="482600" y="0"/>
                </a:lnTo>
                <a:lnTo>
                  <a:pt x="491988" y="1896"/>
                </a:lnTo>
                <a:lnTo>
                  <a:pt x="499654" y="7069"/>
                </a:lnTo>
                <a:lnTo>
                  <a:pt x="504822" y="14739"/>
                </a:lnTo>
                <a:lnTo>
                  <a:pt x="506717" y="24130"/>
                </a:lnTo>
                <a:lnTo>
                  <a:pt x="506717" y="591185"/>
                </a:lnTo>
                <a:close/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28173" y="4458775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>
                <a:moveTo>
                  <a:pt x="0" y="0"/>
                </a:moveTo>
                <a:lnTo>
                  <a:pt x="229235" y="0"/>
                </a:lnTo>
              </a:path>
            </a:pathLst>
          </a:custGeom>
          <a:ln w="2413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1652" y="3952045"/>
            <a:ext cx="0" cy="603250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3250"/>
                </a:lnTo>
              </a:path>
            </a:pathLst>
          </a:custGeom>
          <a:ln w="24130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40916" y="4393402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3014" y="46507"/>
                </a:moveTo>
                <a:lnTo>
                  <a:pt x="89359" y="64607"/>
                </a:lnTo>
                <a:lnTo>
                  <a:pt x="79390" y="79390"/>
                </a:lnTo>
                <a:lnTo>
                  <a:pt x="64607" y="89359"/>
                </a:lnTo>
                <a:lnTo>
                  <a:pt x="46507" y="93014"/>
                </a:lnTo>
                <a:lnTo>
                  <a:pt x="28407" y="89359"/>
                </a:lnTo>
                <a:lnTo>
                  <a:pt x="13623" y="79390"/>
                </a:lnTo>
                <a:lnTo>
                  <a:pt x="3655" y="64607"/>
                </a:lnTo>
                <a:lnTo>
                  <a:pt x="0" y="46507"/>
                </a:lnTo>
                <a:lnTo>
                  <a:pt x="3655" y="28407"/>
                </a:lnTo>
                <a:lnTo>
                  <a:pt x="13623" y="13623"/>
                </a:lnTo>
                <a:lnTo>
                  <a:pt x="28407" y="3655"/>
                </a:lnTo>
                <a:lnTo>
                  <a:pt x="46507" y="0"/>
                </a:lnTo>
                <a:lnTo>
                  <a:pt x="64607" y="3655"/>
                </a:lnTo>
                <a:lnTo>
                  <a:pt x="79390" y="13623"/>
                </a:lnTo>
                <a:lnTo>
                  <a:pt x="89359" y="28407"/>
                </a:lnTo>
                <a:lnTo>
                  <a:pt x="93014" y="46507"/>
                </a:lnTo>
                <a:close/>
              </a:path>
            </a:pathLst>
          </a:custGeom>
          <a:ln w="23253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2962" y="4009737"/>
            <a:ext cx="0" cy="558165"/>
          </a:xfrm>
          <a:custGeom>
            <a:avLst/>
            <a:gdLst/>
            <a:ahLst/>
            <a:cxnLst/>
            <a:rect l="l" t="t" r="r" b="b"/>
            <a:pathLst>
              <a:path h="558164">
                <a:moveTo>
                  <a:pt x="0" y="0"/>
                </a:moveTo>
                <a:lnTo>
                  <a:pt x="0" y="558063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52548" y="4172501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255778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2548" y="4253882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255778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03691" y="4439912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635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47913" y="3951609"/>
            <a:ext cx="465455" cy="616585"/>
          </a:xfrm>
          <a:custGeom>
            <a:avLst/>
            <a:gdLst/>
            <a:ahLst/>
            <a:cxnLst/>
            <a:rect l="l" t="t" r="r" b="b"/>
            <a:pathLst>
              <a:path w="465454" h="616585">
                <a:moveTo>
                  <a:pt x="0" y="616191"/>
                </a:moveTo>
                <a:lnTo>
                  <a:pt x="0" y="104635"/>
                </a:lnTo>
                <a:lnTo>
                  <a:pt x="104635" y="0"/>
                </a:lnTo>
                <a:lnTo>
                  <a:pt x="441794" y="0"/>
                </a:lnTo>
                <a:lnTo>
                  <a:pt x="450845" y="2041"/>
                </a:lnTo>
                <a:lnTo>
                  <a:pt x="458236" y="7610"/>
                </a:lnTo>
                <a:lnTo>
                  <a:pt x="463220" y="15869"/>
                </a:lnTo>
                <a:lnTo>
                  <a:pt x="465048" y="25984"/>
                </a:lnTo>
                <a:lnTo>
                  <a:pt x="465048" y="58127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7913" y="395160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635" y="0"/>
                </a:moveTo>
                <a:lnTo>
                  <a:pt x="104635" y="104635"/>
                </a:lnTo>
                <a:lnTo>
                  <a:pt x="0" y="104635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7913" y="4567801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415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5465" y="429004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66265" y="423924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88727" y="429004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39527" y="423924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6995" y="432364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174396" y="87198"/>
                </a:moveTo>
                <a:lnTo>
                  <a:pt x="167542" y="121139"/>
                </a:lnTo>
                <a:lnTo>
                  <a:pt x="148851" y="148856"/>
                </a:lnTo>
                <a:lnTo>
                  <a:pt x="121134" y="167543"/>
                </a:lnTo>
                <a:lnTo>
                  <a:pt x="87198" y="174396"/>
                </a:lnTo>
                <a:lnTo>
                  <a:pt x="53262" y="167543"/>
                </a:lnTo>
                <a:lnTo>
                  <a:pt x="25544" y="148856"/>
                </a:lnTo>
                <a:lnTo>
                  <a:pt x="6854" y="121139"/>
                </a:lnTo>
                <a:lnTo>
                  <a:pt x="0" y="87198"/>
                </a:lnTo>
                <a:lnTo>
                  <a:pt x="6854" y="53256"/>
                </a:lnTo>
                <a:lnTo>
                  <a:pt x="25544" y="25539"/>
                </a:lnTo>
                <a:lnTo>
                  <a:pt x="53262" y="6852"/>
                </a:lnTo>
                <a:lnTo>
                  <a:pt x="87198" y="0"/>
                </a:lnTo>
                <a:lnTo>
                  <a:pt x="121134" y="6852"/>
                </a:lnTo>
                <a:lnTo>
                  <a:pt x="148851" y="25539"/>
                </a:lnTo>
                <a:lnTo>
                  <a:pt x="167542" y="53256"/>
                </a:lnTo>
                <a:lnTo>
                  <a:pt x="174396" y="87198"/>
                </a:lnTo>
                <a:close/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98618" y="4532920"/>
            <a:ext cx="139700" cy="128270"/>
          </a:xfrm>
          <a:custGeom>
            <a:avLst/>
            <a:gdLst/>
            <a:ahLst/>
            <a:cxnLst/>
            <a:rect l="l" t="t" r="r" b="b"/>
            <a:pathLst>
              <a:path w="139700" h="128270">
                <a:moveTo>
                  <a:pt x="139522" y="0"/>
                </a:moveTo>
                <a:lnTo>
                  <a:pt x="139522" y="127889"/>
                </a:lnTo>
                <a:lnTo>
                  <a:pt x="69761" y="69761"/>
                </a:lnTo>
                <a:lnTo>
                  <a:pt x="0" y="127889"/>
                </a:lnTo>
                <a:lnTo>
                  <a:pt x="0" y="0"/>
                </a:lnTo>
              </a:path>
            </a:pathLst>
          </a:custGeom>
          <a:ln w="23253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31149" y="4009737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176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0736" y="4195754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162763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0736" y="427713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874" y="0"/>
                </a:moveTo>
                <a:lnTo>
                  <a:pt x="0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66100" y="3951609"/>
            <a:ext cx="465455" cy="581660"/>
          </a:xfrm>
          <a:custGeom>
            <a:avLst/>
            <a:gdLst/>
            <a:ahLst/>
            <a:cxnLst/>
            <a:rect l="l" t="t" r="r" b="b"/>
            <a:pathLst>
              <a:path w="465454" h="581660">
                <a:moveTo>
                  <a:pt x="0" y="581304"/>
                </a:moveTo>
                <a:lnTo>
                  <a:pt x="0" y="104635"/>
                </a:lnTo>
                <a:lnTo>
                  <a:pt x="104635" y="0"/>
                </a:lnTo>
                <a:lnTo>
                  <a:pt x="441794" y="0"/>
                </a:lnTo>
                <a:lnTo>
                  <a:pt x="450845" y="2041"/>
                </a:lnTo>
                <a:lnTo>
                  <a:pt x="458236" y="7610"/>
                </a:lnTo>
                <a:lnTo>
                  <a:pt x="463220" y="15869"/>
                </a:lnTo>
                <a:lnTo>
                  <a:pt x="465048" y="25984"/>
                </a:lnTo>
                <a:lnTo>
                  <a:pt x="465048" y="58127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66100" y="3951609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104635" y="0"/>
                </a:moveTo>
                <a:lnTo>
                  <a:pt x="104635" y="104635"/>
                </a:lnTo>
                <a:lnTo>
                  <a:pt x="0" y="104635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66100" y="4532914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96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96275" y="453291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74" y="0"/>
                </a:lnTo>
              </a:path>
            </a:pathLst>
          </a:custGeom>
          <a:ln w="23253">
            <a:solidFill>
              <a:srgbClr val="003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177225" y="7227828"/>
            <a:ext cx="17653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spc="-5" dirty="0">
                <a:solidFill>
                  <a:srgbClr val="58595B"/>
                </a:solidFill>
                <a:latin typeface="Arial"/>
                <a:cs typeface="Arial"/>
              </a:rPr>
              <a:t>9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1642</Words>
  <Application>Microsoft Office PowerPoint</Application>
  <PresentationFormat>Произвольный</PresentationFormat>
  <Paragraphs>552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Office Theme</vt:lpstr>
      <vt:lpstr>ИПОТЕЧНОЕ  КРЕДИТОВАНИЕ ВТБ</vt:lpstr>
      <vt:lpstr>ПРЕИМУЩЕСТВА ИПОТЕЧНОГО  КРЕДИТОВАНИЯ БАНКА ВТБ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 ДЛЯ ПОДАЧИ  ИПОТЕЧНОЙ ЗАЯВКИ</vt:lpstr>
      <vt:lpstr>ИПОТЕЧНАЯ СДЕЛКА</vt:lpstr>
      <vt:lpstr>СХЕМА ВЗАИМОДЕЙСТВИЯ.  СТРОЯЩЕЕСЯ ЖИЛЬЕ/  ГОТОВОЕ ЖИЛЬЕ</vt:lpstr>
      <vt:lpstr>СХЕМА РАСЧЕТОВ.  АККРЕДИТИВ/  БАНКОВСКИЙ СЕЙФ</vt:lpstr>
      <vt:lpstr>РАСХОДЫ ПО СДЕЛКЕ.  СТРОЯЩЕЕСЯ ЖИЛЬЕ/  ГОТОВОЕ ЖИЛЬЕ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ИПОТЕЧНОЕ  КРЕДИТОВАНИЕ ВТБ</dc:title>
  <dc:creator>Миськова Елена Анатольевна</dc:creator>
  <cp:lastModifiedBy>Чащипова Влада Леонидовна</cp:lastModifiedBy>
  <cp:revision>13</cp:revision>
  <dcterms:created xsi:type="dcterms:W3CDTF">2018-07-16T12:57:22Z</dcterms:created>
  <dcterms:modified xsi:type="dcterms:W3CDTF">2018-11-02T12:58:59Z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2018-07-12T00:00:00Z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2018-07-16T00:00:00Z</vt:filetime>
  </property>
</Properties>
</file>